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xml" ContentType="application/vnd.openxmlformats-officedocument.presentationml.notesSlide+xml"/>
  <Override PartName="/ppt/notesSlides/notesSlide60.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65"/>
  </p:handoutMasterIdLst>
  <p:sldIdLst>
    <p:sldId id="256" r:id="rId3"/>
    <p:sldId id="515" r:id="rId5"/>
    <p:sldId id="1004" r:id="rId6"/>
    <p:sldId id="1305" r:id="rId7"/>
    <p:sldId id="1357" r:id="rId8"/>
    <p:sldId id="1306" r:id="rId9"/>
    <p:sldId id="1388" r:id="rId10"/>
    <p:sldId id="1359" r:id="rId11"/>
    <p:sldId id="1361" r:id="rId12"/>
    <p:sldId id="1365" r:id="rId13"/>
    <p:sldId id="1376" r:id="rId14"/>
    <p:sldId id="1384" r:id="rId15"/>
    <p:sldId id="1016" r:id="rId16"/>
    <p:sldId id="1362" r:id="rId17"/>
    <p:sldId id="1363" r:id="rId18"/>
    <p:sldId id="1385" r:id="rId19"/>
    <p:sldId id="1374" r:id="rId20"/>
    <p:sldId id="1373" r:id="rId21"/>
    <p:sldId id="1312" r:id="rId22"/>
    <p:sldId id="1315" r:id="rId23"/>
    <p:sldId id="1048" r:id="rId24"/>
    <p:sldId id="1316" r:id="rId25"/>
    <p:sldId id="1386" r:id="rId26"/>
    <p:sldId id="1317" r:id="rId27"/>
    <p:sldId id="1322" r:id="rId28"/>
    <p:sldId id="1371" r:id="rId29"/>
    <p:sldId id="1372" r:id="rId30"/>
    <p:sldId id="1368" r:id="rId31"/>
    <p:sldId id="1369" r:id="rId32"/>
    <p:sldId id="1387" r:id="rId33"/>
    <p:sldId id="1324" r:id="rId34"/>
    <p:sldId id="1325" r:id="rId35"/>
    <p:sldId id="1377" r:id="rId36"/>
    <p:sldId id="1326" r:id="rId37"/>
    <p:sldId id="1382" r:id="rId38"/>
    <p:sldId id="1383" r:id="rId39"/>
    <p:sldId id="1327" r:id="rId40"/>
    <p:sldId id="1335" r:id="rId41"/>
    <p:sldId id="1390" r:id="rId42"/>
    <p:sldId id="1067" r:id="rId43"/>
    <p:sldId id="1391" r:id="rId44"/>
    <p:sldId id="1330" r:id="rId45"/>
    <p:sldId id="1353" r:id="rId46"/>
    <p:sldId id="1332" r:id="rId47"/>
    <p:sldId id="1389" r:id="rId48"/>
    <p:sldId id="1352" r:id="rId49"/>
    <p:sldId id="1333" r:id="rId50"/>
    <p:sldId id="1351" r:id="rId51"/>
    <p:sldId id="1338" r:id="rId52"/>
    <p:sldId id="1339" r:id="rId53"/>
    <p:sldId id="1354" r:id="rId54"/>
    <p:sldId id="1340" r:id="rId55"/>
    <p:sldId id="1344" r:id="rId56"/>
    <p:sldId id="1355" r:id="rId57"/>
    <p:sldId id="1378" r:id="rId58"/>
    <p:sldId id="1345" r:id="rId59"/>
    <p:sldId id="1366" r:id="rId60"/>
    <p:sldId id="1379" r:id="rId61"/>
    <p:sldId id="1380" r:id="rId62"/>
    <p:sldId id="1381" r:id="rId63"/>
    <p:sldId id="330" r:id="rId64"/>
  </p:sldIdLst>
  <p:sldSz cx="9144000" cy="5143500" type="screen16x9"/>
  <p:notesSz cx="6858000" cy="9144000"/>
  <p:custDataLst>
    <p:tags r:id="rId70"/>
  </p:custDataLst>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1783"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协会2022" initials="协"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33EF"/>
    <a:srgbClr val="1D41D5"/>
    <a:srgbClr val="5307B2"/>
    <a:srgbClr val="BC8B8F"/>
    <a:srgbClr val="FB9E13"/>
    <a:srgbClr val="1605BB"/>
    <a:srgbClr val="0070C0"/>
    <a:srgbClr val="E41908"/>
    <a:srgbClr val="FFFFFF"/>
    <a:srgbClr val="157E9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26"/>
    <p:restoredTop sz="94804" autoAdjust="0"/>
  </p:normalViewPr>
  <p:slideViewPr>
    <p:cSldViewPr showGuides="1">
      <p:cViewPr varScale="1">
        <p:scale>
          <a:sx n="107" d="100"/>
          <a:sy n="107" d="100"/>
        </p:scale>
        <p:origin x="576" y="67"/>
      </p:cViewPr>
      <p:guideLst>
        <p:guide orient="horz" pos="1783"/>
        <p:guide pos="2880"/>
      </p:guideLst>
    </p:cSldViewPr>
  </p:slideViewPr>
  <p:notesTextViewPr>
    <p:cViewPr>
      <p:scale>
        <a:sx n="1" d="1"/>
        <a:sy n="1" d="1"/>
      </p:scale>
      <p:origin x="0" y="0"/>
    </p:cViewPr>
  </p:notesTextViewPr>
  <p:sorterViewPr showFormatting="0">
    <p:cViewPr>
      <p:scale>
        <a:sx n="57" d="100"/>
        <a:sy n="57"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0" Type="http://schemas.openxmlformats.org/officeDocument/2006/relationships/tags" Target="tags/tag1.xml"/><Relationship Id="rId7" Type="http://schemas.openxmlformats.org/officeDocument/2006/relationships/slide" Target="slides/slide4.xml"/><Relationship Id="rId69" Type="http://schemas.openxmlformats.org/officeDocument/2006/relationships/commentAuthors" Target="commentAuthors.xml"/><Relationship Id="rId68" Type="http://schemas.openxmlformats.org/officeDocument/2006/relationships/tableStyles" Target="tableStyles.xml"/><Relationship Id="rId67" Type="http://schemas.openxmlformats.org/officeDocument/2006/relationships/viewProps" Target="viewProps.xml"/><Relationship Id="rId66" Type="http://schemas.openxmlformats.org/officeDocument/2006/relationships/presProps" Target="presProps.xml"/><Relationship Id="rId65" Type="http://schemas.openxmlformats.org/officeDocument/2006/relationships/handoutMaster" Target="handoutMasters/handoutMaster1.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3.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2.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marL="0" marR="0" lvl="0" indent="0" algn="r" defTabSz="914400" rtl="0" eaLnBrk="1" fontAlgn="auto" latinLnBrk="0" hangingPunct="1">
              <a:lnSpc>
                <a:spcPct val="100000"/>
              </a:lnSpc>
              <a:spcBef>
                <a:spcPts val="0"/>
              </a:spcBef>
              <a:spcAft>
                <a:spcPts val="0"/>
              </a:spcAft>
              <a:buClrTx/>
              <a:buSzTx/>
              <a:buFontTx/>
              <a:buNone/>
              <a:defRPr/>
            </a:pPr>
            <a:fld id="{7086A1A8-DFDF-4234-9DEE-A69F695BBFB2}" type="datetimeFigureOut">
              <a:rPr kumimoji="0" lang="zh-CN" altLang="en-US" sz="1200" b="0" i="0" u="none" strike="noStrike" kern="1200" cap="none" spc="0" normalizeH="0" baseline="0" noProof="0" smtClean="0">
                <a:ln>
                  <a:noFill/>
                </a:ln>
                <a:solidFill>
                  <a:schemeClr val="tx1"/>
                </a:solidFill>
                <a:effectLst/>
                <a:uLnTx/>
                <a:uFillTx/>
                <a:latin typeface="+mn-lt"/>
                <a:ea typeface="+mn-ea"/>
                <a:cs typeface="+mn-cs"/>
              </a:rPr>
            </a:fld>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单击此处编辑母版文本样式</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第二级</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a:p>
            <a:pPr marL="914400" marR="0" lvl="2" indent="0" algn="l" defTabSz="914400" rtl="0" eaLnBrk="1" fontAlgn="auto" latinLnBrk="0" hangingPunct="1">
              <a:lnSpc>
                <a:spcPct val="100000"/>
              </a:lnSpc>
              <a:spcBef>
                <a:spcPts val="0"/>
              </a:spcBef>
              <a:spcAft>
                <a:spcPts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第三级</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a:p>
            <a:pPr marL="1371600" marR="0" lvl="3" indent="0" algn="l" defTabSz="914400" rtl="0" eaLnBrk="1" fontAlgn="auto" latinLnBrk="0" hangingPunct="1">
              <a:lnSpc>
                <a:spcPct val="100000"/>
              </a:lnSpc>
              <a:spcBef>
                <a:spcPts val="0"/>
              </a:spcBef>
              <a:spcAft>
                <a:spcPts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第四级</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a:p>
            <a:pPr marL="1828800" marR="0" lvl="4" indent="0" algn="l" defTabSz="914400" rtl="0" eaLnBrk="1" fontAlgn="auto" latinLnBrk="0" hangingPunct="1">
              <a:lnSpc>
                <a:spcPct val="100000"/>
              </a:lnSpc>
              <a:spcBef>
                <a:spcPts val="0"/>
              </a:spcBef>
              <a:spcAft>
                <a:spcPts val="0"/>
              </a:spcAft>
              <a:buClrTx/>
              <a:buSzTx/>
              <a:buFontTx/>
              <a:buNone/>
              <a:defRPr/>
            </a:pPr>
            <a:r>
              <a:rPr kumimoji="0" lang="zh-CN" altLang="en-US" sz="1200" b="0" i="0" u="none" strike="noStrike" kern="1200" cap="none" spc="0" normalizeH="0" baseline="0" noProof="0">
                <a:ln>
                  <a:noFill/>
                </a:ln>
                <a:solidFill>
                  <a:schemeClr val="tx1"/>
                </a:solidFill>
                <a:effectLst/>
                <a:uLnTx/>
                <a:uFillTx/>
                <a:latin typeface="+mn-lt"/>
                <a:ea typeface="+mn-ea"/>
                <a:cs typeface="+mn-cs"/>
              </a:rPr>
              <a:t>第五级</a:t>
            </a: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mn-lt"/>
              <a:ea typeface="+mn-ea"/>
              <a:cs typeface="+mn-cs"/>
            </a:endParaRPr>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p>
            <a:pPr lvl="0" algn="r"/>
            <a:fld id="{9A0DB2DC-4C9A-4742-B13C-FB6460FD3503}" type="slidenum">
              <a:rPr lang="zh-CN" altLang="en-US" sz="1200" dirty="0"/>
            </a:fld>
            <a:endParaRPr lang="zh-CN" altLang="en-US" sz="1200" dirty="0"/>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0.xml"/></Relationships>
</file>

<file path=ppt/notesSlides/_rels/notesSlide5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1.xml"/></Relationships>
</file>

<file path=ppt/notesSlides/_rels/notesSlide5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2.xml"/></Relationships>
</file>

<file path=ppt/notesSlides/_rels/notesSlide5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3.xml"/></Relationships>
</file>

<file path=ppt/notesSlides/_rels/notesSlide5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4.xml"/></Relationships>
</file>

<file path=ppt/notesSlides/_rels/notesSlide5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5.xml"/></Relationships>
</file>

<file path=ppt/notesSlides/_rels/notesSlide5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6.xml"/></Relationships>
</file>

<file path=ppt/notesSlides/_rels/notesSlide5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7.xml"/></Relationships>
</file>

<file path=ppt/notesSlides/_rels/notesSlide5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8.xml"/></Relationships>
</file>

<file path=ppt/notesSlides/_rels/notesSlide5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9.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0.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幻灯片图像占位符 1"/>
          <p:cNvSpPr>
            <a:spLocks noGrp="1" noRot="1" noChangeAspect="1"/>
          </p:cNvSpPr>
          <p:nvPr>
            <p:ph type="sldImg"/>
          </p:nvPr>
        </p:nvSpPr>
        <p:spPr>
          <a:ln>
            <a:solidFill>
              <a:srgbClr val="000000"/>
            </a:solidFill>
            <a:miter/>
          </a:ln>
        </p:spPr>
      </p:sp>
      <p:sp>
        <p:nvSpPr>
          <p:cNvPr id="8194"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8195" name="灯片编号占位符 3"/>
          <p:cNvSpPr txBox="1">
            <a:spLocks noGrp="1"/>
          </p:cNvSpPr>
          <p:nvPr>
            <p:ph type="sldNum" sz="quarte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a:ln>
            <a:solidFill>
              <a:srgbClr val="000000"/>
            </a:solidFill>
            <a:miter/>
          </a:ln>
        </p:spPr>
      </p:sp>
      <p:sp>
        <p:nvSpPr>
          <p:cNvPr id="58371" name="备注占位符 2"/>
          <p:cNvSpPr>
            <a:spLocks noGrp="1"/>
          </p:cNvSpPr>
          <p:nvPr>
            <p:ph type="body" idx="1"/>
          </p:nvPr>
        </p:nvSpPr>
        <p:spPr>
          <a:noFill/>
          <a:ln>
            <a:noFill/>
          </a:ln>
        </p:spPr>
        <p:txBody>
          <a:bodyPr wrap="square" lIns="91440" tIns="45720" rIns="91440" bIns="45720" anchor="t"/>
          <a:lstStyle/>
          <a:p>
            <a:pPr lvl="0">
              <a:spcBef>
                <a:spcPct val="0"/>
              </a:spcBef>
            </a:pPr>
            <a:endParaRPr lang="zh-CN" altLang="en-US" dirty="0"/>
          </a:p>
        </p:txBody>
      </p:sp>
      <p:sp>
        <p:nvSpPr>
          <p:cNvPr id="58372" name="灯片编号占位符 3"/>
          <p:cNvSpPr txBox="1">
            <a:spLocks noGrp="1"/>
          </p:cNvSpPr>
          <p:nvPr/>
        </p:nvSpPr>
        <p:spPr>
          <a:xfrm>
            <a:off x="3884613" y="8685213"/>
            <a:ext cx="2971800" cy="457200"/>
          </a:xfrm>
          <a:prstGeom prst="rect">
            <a:avLst/>
          </a:prstGeom>
          <a:noFill/>
          <a:ln w="9525">
            <a:noFill/>
          </a:ln>
        </p:spPr>
        <p:txBody>
          <a:bodyPr anchor="b"/>
          <a:lstStyle/>
          <a:p>
            <a:pPr lvl="0" algn="r"/>
            <a:fld id="{9A0DB2DC-4C9A-4742-B13C-FB6460FD3503}" type="slidenum">
              <a:rPr lang="zh-CN" altLang="en-US" sz="1200" dirty="0"/>
            </a:fld>
            <a:endParaRPr lang="zh-CN" alt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spTree>
  </p:cSld>
  <p:clrMapOvr>
    <a:masterClrMapping/>
  </p:clrMapOvr>
  <p:transition spd="slow" advTm="0">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标题幻灯片">
    <p:spTree>
      <p:nvGrpSpPr>
        <p:cNvPr id="1" name=""/>
        <p:cNvGrpSpPr/>
        <p:nvPr/>
      </p:nvGrpSpPr>
      <p:grpSpPr>
        <a:xfrm>
          <a:off x="0" y="0"/>
          <a:ext cx="0" cy="0"/>
          <a:chOff x="0" y="0"/>
          <a:chExt cx="0" cy="0"/>
        </a:xfrm>
      </p:grpSpPr>
    </p:spTree>
  </p:cSld>
  <p:clrMapOvr>
    <a:masterClrMapping/>
  </p:clrMapOvr>
  <p:transition spd="slow" advTm="0">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solidFill>
        <a:effectLst/>
      </p:bgPr>
    </p:bg>
    <p:spTree>
      <p:nvGrpSpPr>
        <p:cNvPr id="1" name=""/>
        <p:cNvGrpSpPr/>
        <p:nvPr/>
      </p:nvGrpSpPr>
      <p:grpSpPr>
        <a:xfrm>
          <a:off x="0" y="0"/>
          <a:ext cx="0" cy="0"/>
          <a:chOff x="0" y="0"/>
          <a:chExt cx="0" cy="0"/>
        </a:xfrm>
      </p:grpSpPr>
      <p:grpSp>
        <p:nvGrpSpPr>
          <p:cNvPr id="10242" name="组合 4"/>
          <p:cNvGrpSpPr/>
          <p:nvPr userDrawn="1"/>
        </p:nvGrpSpPr>
        <p:grpSpPr>
          <a:xfrm>
            <a:off x="179388" y="61913"/>
            <a:ext cx="649287" cy="588962"/>
            <a:chOff x="2139977" y="355789"/>
            <a:chExt cx="649221" cy="589239"/>
          </a:xfrm>
        </p:grpSpPr>
        <p:sp>
          <p:nvSpPr>
            <p:cNvPr id="3" name="六边形 5"/>
            <p:cNvSpPr>
              <a:spLocks noChangeAspect="1"/>
            </p:cNvSpPr>
            <p:nvPr/>
          </p:nvSpPr>
          <p:spPr>
            <a:xfrm rot="5400000">
              <a:off x="2169970" y="380409"/>
              <a:ext cx="589239" cy="540000"/>
            </a:xfrm>
            <a:prstGeom prst="hexagon">
              <a:avLst/>
            </a:prstGeom>
            <a:gradFill>
              <a:gsLst>
                <a:gs pos="0">
                  <a:schemeClr val="bg1"/>
                </a:gs>
                <a:gs pos="51000">
                  <a:schemeClr val="bg1">
                    <a:lumMod val="95000"/>
                  </a:schemeClr>
                </a:gs>
                <a:gs pos="100000">
                  <a:schemeClr val="bg1">
                    <a:lumMod val="75000"/>
                  </a:schemeClr>
                </a:gs>
              </a:gsLst>
              <a:lin ang="15000000" scaled="0"/>
            </a:gradFill>
            <a:ln>
              <a:noFill/>
            </a:ln>
            <a:effectLst>
              <a:outerShdw blurRad="57785" dist="33020" dir="3180000" algn="ctr">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dirty="0">
                <a:ln>
                  <a:noFill/>
                </a:ln>
                <a:solidFill>
                  <a:schemeClr val="lt1"/>
                </a:solidFill>
                <a:effectLst/>
                <a:uLnTx/>
                <a:uFillTx/>
                <a:latin typeface="+mn-lt"/>
                <a:ea typeface="+mn-ea"/>
                <a:cs typeface="+mn-cs"/>
              </a:endParaRPr>
            </a:p>
          </p:txBody>
        </p:sp>
        <p:sp>
          <p:nvSpPr>
            <p:cNvPr id="4" name="TextBox 6"/>
            <p:cNvSpPr txBox="1"/>
            <p:nvPr/>
          </p:nvSpPr>
          <p:spPr>
            <a:xfrm>
              <a:off x="2139977" y="483518"/>
              <a:ext cx="649221" cy="30777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en-US" altLang="zh-CN" sz="1400" b="1" i="0" u="none" strike="noStrike" kern="1200" cap="none" spc="0" normalizeH="0" baseline="0" noProof="0" dirty="0">
                  <a:ln>
                    <a:noFill/>
                  </a:ln>
                  <a:solidFill>
                    <a:srgbClr val="0070C0"/>
                  </a:solidFill>
                  <a:effectLst/>
                  <a:uLnTx/>
                  <a:uFillTx/>
                  <a:latin typeface="+mn-lt"/>
                  <a:ea typeface="+mn-ea"/>
                  <a:cs typeface="+mn-cs"/>
                </a:rPr>
                <a:t>LOGO</a:t>
              </a:r>
              <a:endParaRPr kumimoji="0" lang="zh-CN" altLang="en-US" sz="1400" b="1" i="0" u="none" strike="noStrike" kern="1200" cap="none" spc="0" normalizeH="0" baseline="0" noProof="0" dirty="0">
                <a:ln>
                  <a:noFill/>
                </a:ln>
                <a:solidFill>
                  <a:srgbClr val="0070C0"/>
                </a:solidFill>
                <a:effectLst/>
                <a:uLnTx/>
                <a:uFillTx/>
                <a:latin typeface="+mn-lt"/>
                <a:ea typeface="+mn-ea"/>
                <a:cs typeface="+mn-cs"/>
              </a:endParaRPr>
            </a:p>
          </p:txBody>
        </p:sp>
      </p:grpSp>
      <p:cxnSp>
        <p:nvCxnSpPr>
          <p:cNvPr id="5" name="直接连接符 7"/>
          <p:cNvCxnSpPr/>
          <p:nvPr/>
        </p:nvCxnSpPr>
        <p:spPr>
          <a:xfrm>
            <a:off x="504825" y="650875"/>
            <a:ext cx="8170863" cy="0"/>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advTm="0">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标题和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457201" y="205979"/>
            <a:ext cx="8229600" cy="857250"/>
          </a:xfrm>
          <a:prstGeom prst="rect">
            <a:avLst/>
          </a:prstGeom>
        </p:spPr>
        <p:txBody>
          <a:bodyPr/>
          <a:lstStyle/>
          <a:p>
            <a:r>
              <a:rPr lang="zh-CN" altLang="en-US"/>
              <a:t>单击此处编辑母版标题样式</a:t>
            </a:r>
            <a:endParaRPr lang="zh-CN" altLang="en-US"/>
          </a:p>
        </p:txBody>
      </p:sp>
      <p:sp>
        <p:nvSpPr>
          <p:cNvPr id="3" name="内容占位符 2"/>
          <p:cNvSpPr>
            <a:spLocks noGrp="1"/>
          </p:cNvSpPr>
          <p:nvPr>
            <p:ph idx="1"/>
          </p:nvPr>
        </p:nvSpPr>
        <p:spPr>
          <a:xfrm>
            <a:off x="457201" y="1200152"/>
            <a:ext cx="8229600" cy="3394472"/>
          </a:xfrm>
          <a:prstGeom prst="rect">
            <a:avLst/>
          </a:prstGeo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457200" y="4767263"/>
            <a:ext cx="2133600" cy="274638"/>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EB13A585-CCD5-4E06-BCB4-AD2A7BDD6554}" type="datetimeFigureOut">
              <a:rPr kumimoji="0" lang="zh-CN" altLang="en-US" sz="1800" b="0" i="0" u="none" strike="noStrike" kern="1200" cap="none" spc="0" normalizeH="0" baseline="0" noProof="0" smtClean="0">
                <a:ln>
                  <a:noFill/>
                </a:ln>
                <a:solidFill>
                  <a:schemeClr val="tx1"/>
                </a:solidFill>
                <a:effectLst/>
                <a:uLnTx/>
                <a:uFillTx/>
                <a:latin typeface="+mn-lt"/>
                <a:ea typeface="+mn-ea"/>
                <a:cs typeface="+mn-cs"/>
              </a:rPr>
            </a:fld>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5" name="页脚占位符 4"/>
          <p:cNvSpPr>
            <a:spLocks noGrp="1"/>
          </p:cNvSpPr>
          <p:nvPr>
            <p:ph type="ftr" sz="quarter" idx="3"/>
          </p:nvPr>
        </p:nvSpPr>
        <p:spPr>
          <a:xfrm>
            <a:off x="3124200" y="4767263"/>
            <a:ext cx="2895600" cy="274638"/>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6" name="灯片编号占位符 5"/>
          <p:cNvSpPr>
            <a:spLocks noGrp="1"/>
          </p:cNvSpPr>
          <p:nvPr>
            <p:ph type="sldNum" sz="quarter" idx="4"/>
          </p:nvPr>
        </p:nvSpPr>
        <p:spPr>
          <a:xfrm>
            <a:off x="6553200" y="4767263"/>
            <a:ext cx="2133600" cy="274638"/>
          </a:xfrm>
          <a:prstGeom prst="rect">
            <a:avLst/>
          </a:prstGeom>
        </p:spPr>
        <p:txBody>
          <a:bodyPr/>
          <a:lstStyle/>
          <a:p>
            <a:pPr lvl="0"/>
            <a:fld id="{9A0DB2DC-4C9A-4742-B13C-FB6460FD3503}" type="slidenum">
              <a:rPr lang="zh-CN" altLang="en-US" dirty="0"/>
            </a:fld>
            <a:endParaRPr lang="zh-CN" altLang="en-US" dirty="0"/>
          </a:p>
        </p:txBody>
      </p:sp>
    </p:spTree>
  </p:cSld>
  <p:clrMapOvr>
    <a:masterClrMapping/>
  </p:clrMapOvr>
  <p:transition spd="slow" advClick="0" advTm="0"/>
</p:sldLayout>
</file>

<file path=ppt/slideMasters/_rels/slideMaster1.xml.rels><?xml version="1.0" encoding="UTF-8" standalone="yes"?>
<Relationships xmlns="http://schemas.openxmlformats.org/package/2006/relationships"><Relationship Id="rId5" Type="http://schemas.openxmlformats.org/officeDocument/2006/relationships/theme" Target="../theme/theme1.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advTm="0">
    <p:cover/>
  </p:transition>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1.png"/><Relationship Id="rId1" Type="http://schemas.openxmlformats.org/officeDocument/2006/relationships/audio" Target="NULL"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image" Target="../media/image2.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audio1.mp3">
            <a:hlinkClick r:id="" action="ppaction://media"/>
          </p:cNvPr>
          <p:cNvPicPr>
            <a:picLocks noRot="1" noChangeAspect="1"/>
          </p:cNvPicPr>
          <p:nvPr>
            <a:audioFile r:link="rId1"/>
          </p:nvPr>
        </p:nvPicPr>
        <p:blipFill>
          <a:blip r:embed="rId2"/>
          <a:stretch>
            <a:fillRect/>
          </a:stretch>
        </p:blipFill>
        <p:spPr>
          <a:xfrm>
            <a:off x="6350" y="-733425"/>
            <a:ext cx="609600" cy="609600"/>
          </a:xfrm>
          <a:prstGeom prst="rect">
            <a:avLst/>
          </a:prstGeom>
          <a:noFill/>
          <a:ln w="9525">
            <a:noFill/>
          </a:ln>
        </p:spPr>
      </p:pic>
      <p:sp>
        <p:nvSpPr>
          <p:cNvPr id="8" name="矩形 7"/>
          <p:cNvSpPr/>
          <p:nvPr/>
        </p:nvSpPr>
        <p:spPr>
          <a:xfrm>
            <a:off x="0" y="1347153"/>
            <a:ext cx="9144000" cy="245903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3" name="TextBox 12"/>
          <p:cNvSpPr txBox="1"/>
          <p:nvPr/>
        </p:nvSpPr>
        <p:spPr>
          <a:xfrm>
            <a:off x="2915920" y="3148013"/>
            <a:ext cx="4032250" cy="521970"/>
          </a:xfrm>
          <a:prstGeom prst="rect">
            <a:avLst/>
          </a:prstGeom>
          <a:noFill/>
          <a:ln w="9525">
            <a:noFill/>
          </a:ln>
        </p:spPr>
        <p:txBody>
          <a:bodyPr>
            <a:spAutoFit/>
          </a:bodyPr>
          <a:lstStyle/>
          <a:p>
            <a:pPr algn="ctr"/>
            <a:r>
              <a:rPr lang="zh-CN" altLang="en-US" sz="1400">
                <a:solidFill>
                  <a:srgbClr val="1605BB"/>
                </a:solidFill>
                <a:latin typeface="微软雅黑" panose="020B0503020204020204" pitchFamily="34" charset="-122"/>
                <a:ea typeface="微软雅黑" panose="020B0503020204020204" pitchFamily="34" charset="-122"/>
              </a:rPr>
              <a:t>胡永雄</a:t>
            </a:r>
            <a:r>
              <a:rPr lang="en-US" altLang="zh-CN" sz="1400">
                <a:solidFill>
                  <a:srgbClr val="1605BB"/>
                </a:solidFill>
                <a:latin typeface="微软雅黑" panose="020B0503020204020204" pitchFamily="34" charset="-122"/>
                <a:ea typeface="微软雅黑" panose="020B0503020204020204" pitchFamily="34" charset="-122"/>
                <a:sym typeface="+mn-ea"/>
              </a:rPr>
              <a:t> </a:t>
            </a:r>
            <a:endParaRPr lang="zh-CN" altLang="en-US" sz="1400">
              <a:solidFill>
                <a:srgbClr val="1605BB"/>
              </a:solidFill>
              <a:latin typeface="微软雅黑" panose="020B0503020204020204" pitchFamily="34" charset="-122"/>
              <a:ea typeface="微软雅黑" panose="020B0503020204020204" pitchFamily="34" charset="-122"/>
            </a:endParaRPr>
          </a:p>
          <a:p>
            <a:pPr algn="ctr"/>
            <a:r>
              <a:rPr lang="en-US" altLang="zh-CN" sz="1400">
                <a:solidFill>
                  <a:srgbClr val="1605BB"/>
                </a:solidFill>
                <a:latin typeface="微软雅黑" panose="020B0503020204020204" pitchFamily="34" charset="-122"/>
                <a:ea typeface="微软雅黑" panose="020B0503020204020204" pitchFamily="34" charset="-122"/>
              </a:rPr>
              <a:t>2025</a:t>
            </a:r>
            <a:r>
              <a:rPr lang="zh-CN" altLang="en-US" sz="1400" dirty="0">
                <a:solidFill>
                  <a:srgbClr val="1605BB"/>
                </a:solidFill>
                <a:latin typeface="微软雅黑" panose="020B0503020204020204" pitchFamily="34" charset="-122"/>
                <a:ea typeface="微软雅黑" panose="020B0503020204020204" pitchFamily="34" charset="-122"/>
              </a:rPr>
              <a:t>年</a:t>
            </a:r>
            <a:r>
              <a:rPr lang="en-US" altLang="zh-CN" sz="1400" dirty="0">
                <a:solidFill>
                  <a:srgbClr val="1605BB"/>
                </a:solidFill>
                <a:latin typeface="微软雅黑" panose="020B0503020204020204" pitchFamily="34" charset="-122"/>
                <a:ea typeface="微软雅黑" panose="020B0503020204020204" pitchFamily="34" charset="-122"/>
              </a:rPr>
              <a:t>5</a:t>
            </a:r>
            <a:r>
              <a:rPr lang="zh-CN" altLang="en-US" sz="1400" dirty="0">
                <a:solidFill>
                  <a:srgbClr val="1605BB"/>
                </a:solidFill>
                <a:latin typeface="微软雅黑" panose="020B0503020204020204" pitchFamily="34" charset="-122"/>
                <a:ea typeface="微软雅黑" panose="020B0503020204020204" pitchFamily="34" charset="-122"/>
              </a:rPr>
              <a:t>月</a:t>
            </a:r>
            <a:endParaRPr lang="zh-CN" altLang="en-US" sz="1400" dirty="0">
              <a:solidFill>
                <a:srgbClr val="1605BB"/>
              </a:solidFill>
              <a:latin typeface="微软雅黑" panose="020B0503020204020204" pitchFamily="34" charset="-122"/>
              <a:ea typeface="微软雅黑" panose="020B0503020204020204" pitchFamily="34" charset="-122"/>
            </a:endParaRPr>
          </a:p>
        </p:txBody>
      </p:sp>
      <p:cxnSp>
        <p:nvCxnSpPr>
          <p:cNvPr id="20" name="直接连接符 19"/>
          <p:cNvCxnSpPr/>
          <p:nvPr/>
        </p:nvCxnSpPr>
        <p:spPr>
          <a:xfrm>
            <a:off x="2447925" y="3076575"/>
            <a:ext cx="4895850"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563620" y="2714308"/>
            <a:ext cx="2303463" cy="338137"/>
          </a:xfrm>
          <a:prstGeom prst="rect">
            <a:avLst/>
          </a:prstGeom>
          <a:solidFill>
            <a:srgbClr val="0070C0"/>
          </a:solidFill>
          <a:ln w="9525">
            <a:noFill/>
          </a:ln>
        </p:spPr>
        <p:txBody>
          <a:bodyPr>
            <a:spAutoFit/>
          </a:bodyPr>
          <a:lstStyle/>
          <a:p>
            <a:pPr algn="ctr"/>
            <a:r>
              <a:rPr lang="zh-CN" altLang="en-US" sz="1600"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sz="1600" b="1" dirty="0">
              <a:solidFill>
                <a:schemeClr val="bg1"/>
              </a:solidFill>
              <a:latin typeface="黑体" panose="02010609060101010101" pitchFamily="49" charset="-122"/>
              <a:ea typeface="黑体" panose="02010609060101010101" pitchFamily="49" charset="-122"/>
              <a:sym typeface="+mn-ea"/>
            </a:endParaRPr>
          </a:p>
        </p:txBody>
      </p:sp>
      <p:sp>
        <p:nvSpPr>
          <p:cNvPr id="12" name="TextBox 11"/>
          <p:cNvSpPr txBox="1"/>
          <p:nvPr/>
        </p:nvSpPr>
        <p:spPr>
          <a:xfrm>
            <a:off x="850900" y="1419860"/>
            <a:ext cx="6690360" cy="1097280"/>
          </a:xfrm>
          <a:prstGeom prst="rect">
            <a:avLst/>
          </a:prstGeom>
          <a:noFill/>
        </p:spPr>
        <p:txBody>
          <a:bodyPr wrap="square" rtlCol="0">
            <a:noAutofit/>
          </a:bodyPr>
          <a:lstStyle/>
          <a:p>
            <a:pPr algn="ctr"/>
            <a:r>
              <a:rPr lang="zh-CN" altLang="en-US" sz="3600" b="1" dirty="0">
                <a:solidFill>
                  <a:schemeClr val="accent6">
                    <a:lumMod val="75000"/>
                  </a:schemeClr>
                </a:solidFill>
                <a:effectLst>
                  <a:outerShdw blurRad="38100" dist="38100" dir="2700000">
                    <a:srgbClr val="C0C0C0"/>
                  </a:outerShdw>
                </a:effectLst>
                <a:uFillTx/>
                <a:latin typeface="华文行楷" panose="02010800040101010101" charset="-122"/>
                <a:ea typeface="华文行楷" panose="02010800040101010101" charset="-122"/>
              </a:rPr>
              <a:t>证券从业人员违反职业道德准则</a:t>
            </a:r>
            <a:endParaRPr lang="zh-CN" altLang="en-US" sz="3600" b="1" dirty="0">
              <a:solidFill>
                <a:schemeClr val="accent6">
                  <a:lumMod val="75000"/>
                </a:schemeClr>
              </a:solidFill>
              <a:effectLst>
                <a:outerShdw blurRad="38100" dist="38100" dir="2700000">
                  <a:srgbClr val="C0C0C0"/>
                </a:outerShdw>
              </a:effectLst>
              <a:uFillTx/>
              <a:latin typeface="华文行楷" panose="02010800040101010101" charset="-122"/>
              <a:ea typeface="华文行楷" panose="02010800040101010101" charset="-122"/>
            </a:endParaRPr>
          </a:p>
          <a:p>
            <a:pPr algn="ctr"/>
            <a:r>
              <a:rPr lang="zh-CN" altLang="en-US" sz="3600" b="1" dirty="0">
                <a:solidFill>
                  <a:schemeClr val="accent6">
                    <a:lumMod val="75000"/>
                  </a:schemeClr>
                </a:solidFill>
                <a:effectLst>
                  <a:outerShdw blurRad="38100" dist="38100" dir="2700000">
                    <a:srgbClr val="C0C0C0"/>
                  </a:outerShdw>
                </a:effectLst>
                <a:uFillTx/>
                <a:latin typeface="华文行楷" panose="02010800040101010101" charset="-122"/>
                <a:ea typeface="华文行楷" panose="02010800040101010101" charset="-122"/>
              </a:rPr>
              <a:t>典型案例分析</a:t>
            </a:r>
            <a:endParaRPr lang="zh-CN" altLang="en-US" sz="3600" b="1" dirty="0">
              <a:solidFill>
                <a:schemeClr val="accent6">
                  <a:lumMod val="75000"/>
                </a:schemeClr>
              </a:solidFill>
              <a:effectLst>
                <a:outerShdw blurRad="38100" dist="38100" dir="2700000">
                  <a:srgbClr val="C0C0C0"/>
                </a:outerShdw>
              </a:effectLst>
              <a:uFillTx/>
              <a:latin typeface="华文行楷" panose="02010800040101010101" charset="-122"/>
              <a:ea typeface="华文行楷" panose="02010800040101010101" charset="-122"/>
            </a:endParaRPr>
          </a:p>
        </p:txBody>
      </p:sp>
      <p:sp>
        <p:nvSpPr>
          <p:cNvPr id="10" name="TextBox 9"/>
          <p:cNvSpPr txBox="1"/>
          <p:nvPr/>
        </p:nvSpPr>
        <p:spPr>
          <a:xfrm>
            <a:off x="107950" y="98425"/>
            <a:ext cx="3095625" cy="609600"/>
          </a:xfrm>
          <a:prstGeom prst="rect">
            <a:avLst/>
          </a:prstGeom>
          <a:noFill/>
          <a:ln w="9525">
            <a:noFill/>
          </a:ln>
        </p:spPr>
        <p:txBody>
          <a:bodyPr>
            <a:spAutoFit/>
          </a:bodyPr>
          <a:lstStyle/>
          <a:p>
            <a:pPr algn="ctr"/>
            <a:r>
              <a:rPr lang="zh-CN" altLang="en-US" sz="2400" b="1" dirty="0">
                <a:solidFill>
                  <a:srgbClr val="0070C0"/>
                </a:solidFill>
                <a:latin typeface="Calibri" panose="020F0502020204030204" pitchFamily="34" charset="0"/>
              </a:rPr>
              <a:t>广东证券期货业协会</a:t>
            </a:r>
            <a:endParaRPr lang="zh-CN" altLang="en-US" sz="2400" b="1" dirty="0">
              <a:solidFill>
                <a:srgbClr val="0070C0"/>
              </a:solidFill>
              <a:latin typeface="Calibri" panose="020F0502020204030204" pitchFamily="34" charset="0"/>
            </a:endParaRPr>
          </a:p>
          <a:p>
            <a:pPr algn="ctr"/>
            <a:r>
              <a:rPr lang="en-US" altLang="zh-CN" sz="1000">
                <a:latin typeface="Arial" panose="020B0604020202020204" pitchFamily="34" charset="0"/>
              </a:rPr>
              <a:t>The Securities &amp; Futures Association of Guangdong</a:t>
            </a:r>
            <a:endParaRPr lang="zh-CN" altLang="en-US" sz="1000" dirty="0">
              <a:latin typeface="Arial" panose="020B0604020202020204" pitchFamily="34" charset="0"/>
            </a:endParaRPr>
          </a:p>
        </p:txBody>
      </p:sp>
      <p:sp>
        <p:nvSpPr>
          <p:cNvPr id="3" name="文本框 1"/>
          <p:cNvSpPr txBox="1"/>
          <p:nvPr/>
        </p:nvSpPr>
        <p:spPr>
          <a:xfrm>
            <a:off x="6010275" y="108268"/>
            <a:ext cx="2804160" cy="1276985"/>
          </a:xfrm>
          <a:prstGeom prst="rect">
            <a:avLst/>
          </a:prstGeom>
          <a:noFill/>
          <a:ln w="6350">
            <a:noFill/>
          </a:ln>
        </p:spPr>
        <p:style>
          <a:lnRef idx="0">
            <a:schemeClr val="accent1"/>
          </a:lnRef>
          <a:fillRef idx="0">
            <a:schemeClr val="accent1"/>
          </a:fillRef>
          <a:effectRef idx="0">
            <a:schemeClr val="accent1"/>
          </a:effectRef>
          <a:fontRef idx="minor">
            <a:schemeClr val="dk1"/>
          </a:fontRef>
        </p:style>
        <p:txBody>
          <a:bodyPr rot="0" spcFirstLastPara="0" vertOverflow="overflow" horzOverflow="overflow" vert="horz" wrap="none" lIns="91440" tIns="45720" rIns="91440" bIns="45720" numCol="1" spcCol="0" rtlCol="0" fromWordArt="0" anchor="t" anchorCtr="0" forceAA="0" compatLnSpc="1">
            <a:noAutofit/>
          </a:bodyPr>
          <a:lstStyle/>
          <a:p>
            <a:pPr indent="609600" algn="just">
              <a:lnSpc>
                <a:spcPct val="150000"/>
              </a:lnSpc>
            </a:pPr>
            <a:r>
              <a:rPr lang="en-US" altLang="zh-CN" sz="1400" b="1" kern="100">
                <a:ln w="9525" cmpd="sng">
                  <a:solidFill>
                    <a:srgbClr val="5B9BD5"/>
                  </a:solidFill>
                  <a:prstDash val="solid"/>
                  <a:round/>
                </a:ln>
                <a:solidFill>
                  <a:srgbClr val="FEFEFE"/>
                </a:solidFill>
                <a:effectLst>
                  <a:glow rad="38100">
                    <a:srgbClr val="5B9BD5">
                      <a:alpha val="40000"/>
                    </a:srgbClr>
                  </a:glow>
                  <a:outerShdw sx="0" sy="0">
                    <a:srgbClr val="000000"/>
                  </a:outerShdw>
                  <a:reflection stA="0" endPos="0" fadeDir="0" sx="0" sy="0"/>
                </a:effectLst>
                <a:uFillTx/>
                <a:latin typeface="微软雅黑" panose="020B0503020204020204" pitchFamily="34" charset="-122"/>
                <a:ea typeface="微软雅黑" panose="020B0503020204020204" pitchFamily="34" charset="-122"/>
                <a:cs typeface="微软雅黑" panose="020B0503020204020204" pitchFamily="34" charset="-122"/>
                <a:sym typeface="Times New Roman" panose="02020603050405020304"/>
              </a:rPr>
              <a:t>自律  self-regulation</a:t>
            </a:r>
            <a:endParaRPr lang="en-US" altLang="zh-CN" sz="1400" b="1" kern="100">
              <a:ln w="9525" cmpd="sng">
                <a:solidFill>
                  <a:srgbClr val="5B9BD5"/>
                </a:solidFill>
                <a:prstDash val="solid"/>
                <a:round/>
              </a:ln>
              <a:solidFill>
                <a:srgbClr val="FEFEFE"/>
              </a:solidFill>
              <a:effectLst>
                <a:glow rad="38100">
                  <a:srgbClr val="5B9BD5">
                    <a:alpha val="40000"/>
                  </a:srgbClr>
                </a:glow>
                <a:outerShdw sx="0" sy="0">
                  <a:srgbClr val="000000"/>
                </a:outerShdw>
                <a:reflection stA="0" endPos="0" fadeDir="0" sx="0" sy="0"/>
              </a:effectLst>
              <a:uFillTx/>
              <a:latin typeface="微软雅黑" panose="020B0503020204020204" pitchFamily="34" charset="-122"/>
              <a:ea typeface="微软雅黑" panose="020B0503020204020204" pitchFamily="34" charset="-122"/>
              <a:cs typeface="微软雅黑" panose="020B0503020204020204" pitchFamily="34" charset="-122"/>
              <a:sym typeface="Times New Roman" panose="02020603050405020304"/>
            </a:endParaRPr>
          </a:p>
          <a:p>
            <a:pPr indent="406400" algn="just">
              <a:lnSpc>
                <a:spcPct val="150000"/>
              </a:lnSpc>
            </a:pPr>
            <a:r>
              <a:rPr lang="en-US" altLang="zh-CN" sz="1400" b="1" kern="100">
                <a:ln w="9525" cmpd="sng">
                  <a:solidFill>
                    <a:srgbClr val="5B9BD5"/>
                  </a:solidFill>
                  <a:prstDash val="solid"/>
                  <a:round/>
                </a:ln>
                <a:solidFill>
                  <a:srgbClr val="FEFEFE"/>
                </a:solidFill>
                <a:effectLst>
                  <a:glow rad="38100">
                    <a:srgbClr val="5B9BD5">
                      <a:alpha val="40000"/>
                    </a:srgbClr>
                  </a:glow>
                  <a:outerShdw sx="0" sy="0">
                    <a:srgbClr val="000000"/>
                  </a:outerShdw>
                  <a:reflection stA="0" endPos="0" fadeDir="0" sx="0" sy="0"/>
                </a:effectLst>
                <a:uFillTx/>
                <a:latin typeface="微软雅黑" panose="020B0503020204020204" pitchFamily="34" charset="-122"/>
                <a:ea typeface="微软雅黑" panose="020B0503020204020204" pitchFamily="34" charset="-122"/>
                <a:cs typeface="微软雅黑" panose="020B0503020204020204" pitchFamily="34" charset="-122"/>
                <a:sym typeface="Times New Roman" panose="02020603050405020304"/>
              </a:rPr>
              <a:t>服务  Service</a:t>
            </a:r>
            <a:endParaRPr lang="en-US" altLang="zh-CN" sz="1400" b="1" kern="100">
              <a:ln w="9525" cmpd="sng">
                <a:solidFill>
                  <a:srgbClr val="5B9BD5"/>
                </a:solidFill>
                <a:prstDash val="solid"/>
                <a:round/>
              </a:ln>
              <a:solidFill>
                <a:srgbClr val="FEFEFE"/>
              </a:solidFill>
              <a:effectLst>
                <a:glow rad="38100">
                  <a:srgbClr val="5B9BD5">
                    <a:alpha val="40000"/>
                  </a:srgbClr>
                </a:glow>
                <a:outerShdw sx="0" sy="0">
                  <a:srgbClr val="000000"/>
                </a:outerShdw>
                <a:reflection stA="0" endPos="0" fadeDir="0" sx="0" sy="0"/>
              </a:effectLst>
              <a:uFillTx/>
              <a:latin typeface="微软雅黑" panose="020B0503020204020204" pitchFamily="34" charset="-122"/>
              <a:ea typeface="微软雅黑" panose="020B0503020204020204" pitchFamily="34" charset="-122"/>
              <a:cs typeface="微软雅黑" panose="020B0503020204020204" pitchFamily="34" charset="-122"/>
              <a:sym typeface="Times New Roman" panose="02020603050405020304"/>
            </a:endParaRPr>
          </a:p>
          <a:p>
            <a:pPr marL="0" indent="0" algn="just">
              <a:lnSpc>
                <a:spcPct val="150000"/>
              </a:lnSpc>
            </a:pPr>
            <a:r>
              <a:rPr lang="en-US" altLang="zh-CN" sz="1400" b="1" kern="100">
                <a:ln w="9525" cmpd="sng">
                  <a:solidFill>
                    <a:srgbClr val="5B9BD5"/>
                  </a:solidFill>
                  <a:prstDash val="solid"/>
                  <a:round/>
                </a:ln>
                <a:solidFill>
                  <a:srgbClr val="FEFEFE"/>
                </a:solidFill>
                <a:effectLst>
                  <a:glow rad="38100">
                    <a:srgbClr val="5B9BD5">
                      <a:alpha val="40000"/>
                    </a:srgbClr>
                  </a:glow>
                  <a:outerShdw sx="0" sy="0">
                    <a:srgbClr val="000000"/>
                  </a:outerShdw>
                  <a:reflection stA="0" endPos="0" fadeDir="0" sx="0" sy="0"/>
                </a:effectLst>
                <a:uFillTx/>
                <a:latin typeface="微软雅黑" panose="020B0503020204020204" pitchFamily="34" charset="-122"/>
                <a:ea typeface="微软雅黑" panose="020B0503020204020204" pitchFamily="34" charset="-122"/>
                <a:cs typeface="微软雅黑" panose="020B0503020204020204" pitchFamily="34" charset="-122"/>
                <a:sym typeface="Times New Roman" panose="02020603050405020304"/>
              </a:rPr>
              <a:t>    传导  Communication</a:t>
            </a:r>
            <a:endParaRPr lang="en-US" altLang="zh-CN" sz="1400" b="1" kern="100">
              <a:ln w="9525" cmpd="sng">
                <a:solidFill>
                  <a:srgbClr val="5B9BD5"/>
                </a:solidFill>
                <a:prstDash val="solid"/>
                <a:round/>
              </a:ln>
              <a:solidFill>
                <a:srgbClr val="FEFEFE"/>
              </a:solidFill>
              <a:effectLst>
                <a:glow rad="38100">
                  <a:srgbClr val="5B9BD5">
                    <a:alpha val="40000"/>
                  </a:srgbClr>
                </a:glow>
                <a:outerShdw sx="0" sy="0">
                  <a:srgbClr val="000000"/>
                </a:outerShdw>
                <a:reflection stA="0" endPos="0" fadeDir="0" sx="0" sy="0"/>
              </a:effectLst>
              <a:uFillTx/>
              <a:latin typeface="微软雅黑" panose="020B0503020204020204" pitchFamily="34" charset="-122"/>
              <a:ea typeface="微软雅黑" panose="020B0503020204020204" pitchFamily="34" charset="-122"/>
              <a:cs typeface="微软雅黑" panose="020B0503020204020204" pitchFamily="34" charset="-122"/>
              <a:sym typeface="Times New Roman" panose="02020603050405020304"/>
            </a:endParaRPr>
          </a:p>
        </p:txBody>
      </p:sp>
    </p:spTree>
  </p:cSld>
  <p:clrMapOvr>
    <a:masterClrMapping/>
  </p:clrMapOvr>
  <p:transition spd="slow">
    <p:fade/>
  </p:transition>
  <p:timing>
    <p:tnLst>
      <p:par>
        <p:cTn id="1" dur="indefinite" restart="never" nodeType="tmRoot">
          <p:childTnLst>
            <p:audio>
              <p:cMediaNode vol="80000" numSld="99">
                <p:cTn id="2" repeatCount="indefinite" fill="hold" display="0">
                  <p:stCondLst>
                    <p:cond delay="indefinite"/>
                  </p:stCondLst>
                  <p:endCondLst>
                    <p:cond evt="onStopAudio" delay="0">
                      <p:tgtEl>
                        <p:sldTgt/>
                      </p:tgtEl>
                    </p:cond>
                  </p:endCondLst>
                </p:cTn>
                <p:tgtEl>
                  <p:spTgt spid="14"/>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二、违反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诚实守信</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6</a:t>
            </a:r>
            <a:endParaRPr sz="1600" b="1" dirty="0">
              <a:sym typeface="+mn-ea"/>
            </a:endParaRPr>
          </a:p>
          <a:p>
            <a:pPr algn="ctr"/>
            <a:endParaRPr sz="1800" b="1" dirty="0">
              <a:sym typeface="+mn-ea"/>
            </a:endParaRPr>
          </a:p>
          <a:p>
            <a:pPr algn="ctr"/>
            <a:r>
              <a:rPr lang="zh-CN" altLang="en-US" sz="1400" dirty="0">
                <a:sym typeface="+mn-ea"/>
              </a:rPr>
              <a:t>关于对李某采取出具警示函监管措施的决定</a:t>
            </a:r>
            <a:endParaRPr lang="zh-CN" altLang="en-US" sz="1400" dirty="0">
              <a:sym typeface="+mn-ea"/>
            </a:endParaRPr>
          </a:p>
          <a:p>
            <a:pPr algn="l"/>
            <a:r>
              <a:rPr lang="zh-CN" altLang="en-US" sz="1400" dirty="0">
                <a:solidFill>
                  <a:schemeClr val="tx1"/>
                </a:solidFill>
              </a:rPr>
              <a:t>李某</a:t>
            </a:r>
            <a:r>
              <a:rPr lang="en-US" altLang="zh-CN" sz="1400" dirty="0">
                <a:solidFill>
                  <a:schemeClr val="tx1"/>
                </a:solidFill>
              </a:rPr>
              <a:t>:</a:t>
            </a:r>
            <a:endParaRPr lang="en-US" altLang="zh-CN"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经查，我局发现某证券有限公司宁波分公司（以下简称</a:t>
            </a:r>
            <a:r>
              <a:rPr lang="en-US" altLang="zh-CN" sz="1400" dirty="0">
                <a:solidFill>
                  <a:schemeClr val="tx1"/>
                </a:solidFill>
              </a:rPr>
              <a:t>“</a:t>
            </a:r>
            <a:r>
              <a:rPr lang="zh-CN" altLang="en-US" sz="1400" dirty="0">
                <a:solidFill>
                  <a:schemeClr val="tx1"/>
                </a:solidFill>
              </a:rPr>
              <a:t>分公司</a:t>
            </a:r>
            <a:r>
              <a:rPr lang="en-US" altLang="zh-CN" sz="1400" dirty="0">
                <a:solidFill>
                  <a:schemeClr val="tx1"/>
                </a:solidFill>
              </a:rPr>
              <a:t>”</a:t>
            </a:r>
            <a:r>
              <a:rPr lang="zh-CN" altLang="en-US" sz="1400" dirty="0">
                <a:solidFill>
                  <a:schemeClr val="tx1"/>
                </a:solidFill>
              </a:rPr>
              <a:t>）存在以下问题：</a:t>
            </a:r>
            <a:endParaRPr lang="zh-CN" altLang="en-US" sz="1400" dirty="0">
              <a:solidFill>
                <a:schemeClr val="tx1"/>
              </a:solidFill>
            </a:endParaRPr>
          </a:p>
          <a:p>
            <a:pPr algn="l">
              <a:lnSpc>
                <a:spcPct val="150000"/>
              </a:lnSpc>
            </a:pPr>
            <a:r>
              <a:rPr lang="en-US" altLang="zh-CN" sz="1400" dirty="0">
                <a:solidFill>
                  <a:schemeClr val="tx1"/>
                </a:solidFill>
              </a:rPr>
              <a:t>      1.</a:t>
            </a:r>
            <a:r>
              <a:rPr lang="zh-CN" altLang="en-US" sz="1400" dirty="0">
                <a:solidFill>
                  <a:schemeClr val="tx1"/>
                </a:solidFill>
              </a:rPr>
              <a:t>在为客户提供服务时</a:t>
            </a:r>
            <a:r>
              <a:rPr lang="zh-CN" altLang="en-US" sz="1400" dirty="0"/>
              <a:t>未</a:t>
            </a:r>
            <a:r>
              <a:rPr lang="zh-CN" altLang="en-US" sz="1400" dirty="0">
                <a:solidFill>
                  <a:schemeClr val="tx1"/>
                </a:solidFill>
              </a:rPr>
              <a:t>能勤勉尽责、</a:t>
            </a:r>
            <a:r>
              <a:rPr lang="zh-CN" altLang="en-US" sz="1400" dirty="0"/>
              <a:t>审慎履职</a:t>
            </a:r>
            <a:r>
              <a:rPr lang="zh-CN" altLang="en-US" sz="1400" dirty="0">
                <a:solidFill>
                  <a:schemeClr val="tx1"/>
                </a:solidFill>
              </a:rPr>
              <a:t>，全面了解客户情况，</a:t>
            </a:r>
            <a:r>
              <a:rPr lang="zh-CN" altLang="en-US" sz="1600" b="1" dirty="0">
                <a:solidFill>
                  <a:srgbClr val="FF0000"/>
                </a:solidFill>
              </a:rPr>
              <a:t>未有效核实个别客户的职业、收入来源和资产等</a:t>
            </a:r>
            <a:r>
              <a:rPr lang="zh-CN" altLang="en-US" sz="1400" dirty="0">
                <a:solidFill>
                  <a:schemeClr val="tx1"/>
                </a:solidFill>
              </a:rPr>
              <a:t>，违反了《证券经纪业务管理办法》第三条第二项、《证券期货投资者适当性管理办法》第三条的规定。</a:t>
            </a:r>
            <a:endParaRPr lang="zh-CN" altLang="en-US" sz="1400" dirty="0">
              <a:solidFill>
                <a:schemeClr val="tx1"/>
              </a:solidFill>
            </a:endParaRPr>
          </a:p>
          <a:p>
            <a:pPr algn="l"/>
            <a:r>
              <a:rPr lang="zh-CN" altLang="en-US" sz="1400" dirty="0">
                <a:solidFill>
                  <a:schemeClr val="tx1"/>
                </a:solidFill>
              </a:rPr>
              <a:t>…… </a:t>
            </a:r>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宁波证监局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4</a:t>
            </a:r>
            <a:r>
              <a:rPr lang="zh-CN" altLang="en-US" sz="1400" dirty="0">
                <a:solidFill>
                  <a:schemeClr val="tx1"/>
                </a:solidFill>
              </a:rPr>
              <a:t>年</a:t>
            </a:r>
            <a:r>
              <a:rPr lang="en-US" altLang="zh-CN" sz="1400" dirty="0">
                <a:solidFill>
                  <a:schemeClr val="tx1"/>
                </a:solidFill>
              </a:rPr>
              <a:t>11</a:t>
            </a:r>
            <a:r>
              <a:rPr lang="zh-CN" altLang="en-US" sz="1400" dirty="0">
                <a:solidFill>
                  <a:schemeClr val="tx1"/>
                </a:solidFill>
              </a:rPr>
              <a:t>月</a:t>
            </a:r>
            <a:r>
              <a:rPr lang="en-US" altLang="zh-CN" sz="1400" dirty="0">
                <a:solidFill>
                  <a:schemeClr val="tx1"/>
                </a:solidFill>
              </a:rPr>
              <a:t>8</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七、违反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诚实守信</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7</a:t>
            </a:r>
            <a:endParaRPr sz="1800" b="1" dirty="0">
              <a:sym typeface="+mn-ea"/>
            </a:endParaRPr>
          </a:p>
          <a:p>
            <a:pPr algn="ctr"/>
            <a:r>
              <a:rPr lang="zh-CN" altLang="en-US" sz="1400" dirty="0">
                <a:sym typeface="+mn-ea"/>
              </a:rPr>
              <a:t>关于对韩某采取出具警示函措施的决定</a:t>
            </a:r>
            <a:endParaRPr lang="zh-CN" altLang="en-US" sz="1400" dirty="0">
              <a:sym typeface="+mn-ea"/>
            </a:endParaRPr>
          </a:p>
          <a:p>
            <a:pPr algn="l">
              <a:lnSpc>
                <a:spcPct val="150000"/>
              </a:lnSpc>
            </a:pPr>
            <a:r>
              <a:rPr lang="zh-CN" altLang="en-US" sz="1400" dirty="0">
                <a:solidFill>
                  <a:schemeClr val="tx1"/>
                </a:solidFill>
              </a:rPr>
              <a:t>韩某：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经查，你在某证券股份有限公司浙江分公司从业期间，</a:t>
            </a:r>
            <a:r>
              <a:rPr lang="zh-CN" altLang="en-US" sz="1600" b="1" dirty="0">
                <a:solidFill>
                  <a:srgbClr val="FF0000"/>
                </a:solidFill>
              </a:rPr>
              <a:t>存在违规向客户提供开通创业板交易权限的知识测评答案，</a:t>
            </a:r>
            <a:r>
              <a:rPr lang="zh-CN" altLang="en-US" sz="1400" dirty="0">
                <a:solidFill>
                  <a:schemeClr val="tx1"/>
                </a:solidFill>
              </a:rPr>
              <a:t>在投资顾问服务协议已到期的情况下向客户提供投资建议的情形。以上行为违反了《证券公司和证券投资基金管理公司合规管理办法》（证监会令第</a:t>
            </a:r>
            <a:r>
              <a:rPr lang="en-US" altLang="zh-CN" sz="1400" dirty="0">
                <a:solidFill>
                  <a:schemeClr val="tx1"/>
                </a:solidFill>
              </a:rPr>
              <a:t>166</a:t>
            </a:r>
            <a:r>
              <a:rPr lang="zh-CN" altLang="en-US" sz="1400" dirty="0">
                <a:solidFill>
                  <a:schemeClr val="tx1"/>
                </a:solidFill>
              </a:rPr>
              <a:t>号）第十条第一款，《证券经纪人管理暂行规定》（证监会公告〔</a:t>
            </a:r>
            <a:r>
              <a:rPr lang="en-US" altLang="zh-CN" sz="1400" dirty="0">
                <a:solidFill>
                  <a:schemeClr val="tx1"/>
                </a:solidFill>
              </a:rPr>
              <a:t>2020</a:t>
            </a:r>
            <a:r>
              <a:rPr lang="zh-CN" altLang="en-US" sz="1400" dirty="0">
                <a:solidFill>
                  <a:schemeClr val="tx1"/>
                </a:solidFill>
              </a:rPr>
              <a:t>〕</a:t>
            </a:r>
            <a:r>
              <a:rPr lang="en-US" altLang="zh-CN" sz="1400" dirty="0">
                <a:solidFill>
                  <a:schemeClr val="tx1"/>
                </a:solidFill>
              </a:rPr>
              <a:t>20</a:t>
            </a:r>
            <a:r>
              <a:rPr lang="zh-CN" altLang="en-US" sz="1400" dirty="0">
                <a:solidFill>
                  <a:schemeClr val="tx1"/>
                </a:solidFill>
              </a:rPr>
              <a:t>号）第十一条以及《证券投资顾问业务暂行规定》（证监会公告〔</a:t>
            </a:r>
            <a:r>
              <a:rPr lang="en-US" altLang="zh-CN" sz="1400" dirty="0">
                <a:solidFill>
                  <a:schemeClr val="tx1"/>
                </a:solidFill>
              </a:rPr>
              <a:t>2020</a:t>
            </a:r>
            <a:r>
              <a:rPr lang="zh-CN" altLang="en-US" sz="1400" dirty="0">
                <a:solidFill>
                  <a:schemeClr val="tx1"/>
                </a:solidFill>
              </a:rPr>
              <a:t>〕</a:t>
            </a:r>
            <a:r>
              <a:rPr lang="en-US" altLang="zh-CN" sz="1400" dirty="0">
                <a:solidFill>
                  <a:schemeClr val="tx1"/>
                </a:solidFill>
              </a:rPr>
              <a:t>66</a:t>
            </a:r>
            <a:r>
              <a:rPr lang="zh-CN" altLang="en-US" sz="1400" dirty="0">
                <a:solidFill>
                  <a:schemeClr val="tx1"/>
                </a:solidFill>
              </a:rPr>
              <a:t>号）第四条、第十四条第一款的规定。</a:t>
            </a:r>
            <a:endParaRPr lang="zh-CN" altLang="en-US" sz="1400" dirty="0">
              <a:solidFill>
                <a:schemeClr val="tx1"/>
              </a:solidFill>
            </a:endParaRPr>
          </a:p>
          <a:p>
            <a:pPr algn="l">
              <a:lnSpc>
                <a:spcPct val="150000"/>
              </a:lnSpc>
            </a:pPr>
            <a:r>
              <a:rPr sz="1400" dirty="0">
                <a:solidFill>
                  <a:schemeClr val="tx1"/>
                </a:solidFill>
              </a:rPr>
              <a:t>……</a:t>
            </a:r>
            <a:endParaRPr sz="1400" dirty="0">
              <a:solidFill>
                <a:schemeClr val="tx1"/>
              </a:solidFill>
            </a:endParaRPr>
          </a:p>
          <a:p>
            <a:pPr algn="l"/>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sz="1200" dirty="0">
                <a:solidFill>
                  <a:schemeClr val="tx1"/>
                </a:solidFill>
                <a:latin typeface="微软雅黑" panose="020B0503020204020204" pitchFamily="34" charset="-122"/>
                <a:ea typeface="微软雅黑" panose="020B0503020204020204" pitchFamily="34" charset="-122"/>
              </a:rPr>
              <a:t>浙江</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  2025年1月23日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七、违反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诚实守信</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8</a:t>
            </a:r>
            <a:endParaRPr sz="1800" b="1" dirty="0">
              <a:sym typeface="+mn-ea"/>
            </a:endParaRPr>
          </a:p>
          <a:p>
            <a:pPr algn="ctr"/>
            <a:r>
              <a:rPr lang="zh-CN" altLang="en-US" sz="1400" dirty="0">
                <a:sym typeface="+mn-ea"/>
              </a:rPr>
              <a:t>关于对于某采取出具警示函措施的决定</a:t>
            </a:r>
            <a:endParaRPr lang="zh-CN" altLang="en-US" sz="1400" dirty="0">
              <a:sym typeface="+mn-ea"/>
            </a:endParaRPr>
          </a:p>
          <a:p>
            <a:pPr algn="l">
              <a:lnSpc>
                <a:spcPct val="150000"/>
              </a:lnSpc>
            </a:pPr>
            <a:r>
              <a:rPr lang="zh-CN" altLang="en-US" sz="1400" dirty="0">
                <a:solidFill>
                  <a:schemeClr val="tx1"/>
                </a:solidFill>
              </a:rPr>
              <a:t>于某：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经查，你作为期货从业人员，存在以下问题：</a:t>
            </a:r>
            <a:r>
              <a:rPr lang="zh-CN" altLang="en-US" sz="1400" b="1" dirty="0">
                <a:solidFill>
                  <a:srgbClr val="FF0000"/>
                </a:solidFill>
              </a:rPr>
              <a:t>一是在客户开户过程中引导其将风险评估等级定为</a:t>
            </a:r>
            <a:r>
              <a:rPr lang="en-US" altLang="zh-CN" sz="1400" b="1" dirty="0">
                <a:solidFill>
                  <a:srgbClr val="FF0000"/>
                </a:solidFill>
              </a:rPr>
              <a:t>C4</a:t>
            </a:r>
            <a:r>
              <a:rPr lang="zh-CN" altLang="en-US" sz="1400" b="1" dirty="0">
                <a:solidFill>
                  <a:srgbClr val="FF0000"/>
                </a:solidFill>
              </a:rPr>
              <a:t>等级。二是在期货交易基础知识测试过程中，微信向客户提供答案以帮助其通过考试。三是在客户开户及后续流程中未尽到风险提示与告知义务</a:t>
            </a:r>
            <a:r>
              <a:rPr lang="zh-CN" altLang="en-US" sz="1400" dirty="0">
                <a:solidFill>
                  <a:schemeClr val="tx1"/>
                </a:solidFill>
              </a:rPr>
              <a:t>。</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上述行为违反了《期货从业人员管理办法》（证监会令第</a:t>
            </a:r>
            <a:r>
              <a:rPr lang="en-US" altLang="zh-CN" sz="1400" dirty="0">
                <a:solidFill>
                  <a:schemeClr val="tx1"/>
                </a:solidFill>
              </a:rPr>
              <a:t>48</a:t>
            </a:r>
            <a:r>
              <a:rPr lang="zh-CN" altLang="en-US" sz="1400" dirty="0">
                <a:solidFill>
                  <a:schemeClr val="tx1"/>
                </a:solidFill>
              </a:rPr>
              <a:t>号）第十四条第二项、第三项规定</a:t>
            </a:r>
            <a:r>
              <a:rPr sz="1400" dirty="0">
                <a:solidFill>
                  <a:schemeClr val="tx1"/>
                </a:solidFill>
              </a:rPr>
              <a:t>……</a:t>
            </a:r>
            <a:endParaRPr sz="1400" dirty="0">
              <a:solidFill>
                <a:schemeClr val="tx1"/>
              </a:solidFill>
            </a:endParaRPr>
          </a:p>
          <a:p>
            <a:pPr algn="l"/>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sz="1200" dirty="0">
                <a:solidFill>
                  <a:schemeClr val="tx1"/>
                </a:solidFill>
                <a:latin typeface="微软雅黑" panose="020B0503020204020204" pitchFamily="34" charset="-122"/>
                <a:ea typeface="微软雅黑" panose="020B0503020204020204" pitchFamily="34" charset="-122"/>
              </a:rPr>
              <a:t>陕西</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  2025年4月1日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r>
              <a:rPr lang="en-US" altLang="zh-CN" sz="2000" dirty="0">
                <a:solidFill>
                  <a:srgbClr val="0066CC"/>
                </a:solidFill>
                <a:latin typeface="微软雅黑" panose="020B0503020204020204" pitchFamily="34" charset="-122"/>
                <a:ea typeface="微软雅黑" panose="020B0503020204020204" pitchFamily="34" charset="-122"/>
                <a:sym typeface="+mn-ea"/>
              </a:rPr>
              <a:t> “</a:t>
            </a:r>
            <a:r>
              <a:rPr lang="zh-CN" altLang="en-US" sz="2000" dirty="0">
                <a:solidFill>
                  <a:srgbClr val="0066CC"/>
                </a:solidFill>
                <a:latin typeface="微软雅黑" panose="020B0503020204020204" pitchFamily="34" charset="-122"/>
                <a:ea typeface="微软雅黑" panose="020B0503020204020204" pitchFamily="34" charset="-122"/>
                <a:sym typeface="+mn-ea"/>
              </a:rPr>
              <a:t>以义取利</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的理解</a:t>
            </a:r>
            <a:endParaRPr lang="zh-CN" sz="2000" dirty="0">
              <a:solidFill>
                <a:srgbClr val="0066CC"/>
              </a:solidFill>
              <a:latin typeface="微软雅黑" panose="020B0503020204020204" pitchFamily="34" charset="-122"/>
              <a:ea typeface="微软雅黑" panose="020B0503020204020204" pitchFamily="34" charset="-122"/>
              <a:sym typeface="+mn-ea"/>
            </a:endParaRPr>
          </a:p>
          <a:p>
            <a:r>
              <a:rPr lang="en-US" altLang="zh-CN" sz="1600" dirty="0">
                <a:solidFill>
                  <a:srgbClr val="AB33EF"/>
                </a:solidFill>
                <a:latin typeface="微软雅黑" panose="020B0503020204020204" pitchFamily="34" charset="-122"/>
                <a:ea typeface="微软雅黑" panose="020B0503020204020204" pitchFamily="34" charset="-122"/>
                <a:sym typeface="+mn-ea"/>
              </a:rPr>
              <a:t> </a:t>
            </a:r>
            <a:r>
              <a:rPr lang="zh-CN" altLang="en-US" sz="1400" dirty="0">
                <a:sym typeface="+mn-ea"/>
              </a:rPr>
              <a:t>夫子时然后言，人不厌其言</a:t>
            </a:r>
            <a:r>
              <a:rPr lang="en-US" altLang="zh-CN" sz="1400" dirty="0">
                <a:sym typeface="+mn-ea"/>
              </a:rPr>
              <a:t>;</a:t>
            </a:r>
            <a:r>
              <a:rPr lang="zh-CN" altLang="en-US" sz="1400" dirty="0">
                <a:sym typeface="+mn-ea"/>
              </a:rPr>
              <a:t>乐然后笑</a:t>
            </a:r>
            <a:r>
              <a:rPr lang="en-US" altLang="zh-CN" sz="1400" dirty="0">
                <a:sym typeface="+mn-ea"/>
              </a:rPr>
              <a:t>,</a:t>
            </a:r>
            <a:r>
              <a:rPr lang="zh-CN" altLang="en-US" sz="1400" dirty="0">
                <a:sym typeface="+mn-ea"/>
              </a:rPr>
              <a:t>人不厌其笑</a:t>
            </a:r>
            <a:r>
              <a:rPr lang="en-US" altLang="zh-CN" sz="1400" dirty="0">
                <a:sym typeface="+mn-ea"/>
              </a:rPr>
              <a:t>;</a:t>
            </a:r>
            <a:r>
              <a:rPr lang="zh-CN" altLang="en-US" sz="1600" b="1" dirty="0">
                <a:solidFill>
                  <a:srgbClr val="FF0000"/>
                </a:solidFill>
                <a:sym typeface="+mn-ea"/>
              </a:rPr>
              <a:t>义然后取</a:t>
            </a:r>
            <a:r>
              <a:rPr lang="en-US" altLang="zh-CN" sz="1600" b="1" dirty="0">
                <a:solidFill>
                  <a:srgbClr val="FF0000"/>
                </a:solidFill>
                <a:sym typeface="+mn-ea"/>
              </a:rPr>
              <a:t>,</a:t>
            </a:r>
            <a:r>
              <a:rPr lang="zh-CN" altLang="en-US" sz="1600" b="1" dirty="0">
                <a:solidFill>
                  <a:srgbClr val="FF0000"/>
                </a:solidFill>
                <a:sym typeface="+mn-ea"/>
              </a:rPr>
              <a:t>人不厌其取</a:t>
            </a:r>
            <a:r>
              <a:rPr lang="zh-CN" altLang="en-US" sz="1400" dirty="0">
                <a:sym typeface="+mn-ea"/>
              </a:rPr>
              <a:t>。</a:t>
            </a:r>
            <a:r>
              <a:rPr lang="en-US" altLang="zh-CN" sz="1400" dirty="0">
                <a:sym typeface="+mn-ea"/>
              </a:rPr>
              <a:t>----</a:t>
            </a:r>
            <a:r>
              <a:rPr lang="zh-CN" sz="1400" dirty="0">
                <a:sym typeface="+mn-ea"/>
              </a:rPr>
              <a:t>《论语</a:t>
            </a:r>
            <a:r>
              <a:rPr lang="en-US" altLang="zh-CN" sz="1400" dirty="0">
                <a:solidFill>
                  <a:srgbClr val="0066CC"/>
                </a:solidFill>
                <a:latin typeface="微软雅黑" panose="020B0503020204020204" pitchFamily="34" charset="-122"/>
                <a:ea typeface="微软雅黑" panose="020B0503020204020204" pitchFamily="34" charset="-122"/>
                <a:sym typeface="+mn-ea"/>
              </a:rPr>
              <a:t>·</a:t>
            </a:r>
            <a:r>
              <a:rPr lang="zh-CN" sz="1400" dirty="0">
                <a:sym typeface="+mn-ea"/>
              </a:rPr>
              <a:t>宪问》</a:t>
            </a:r>
            <a:endParaRPr lang="zh-CN" sz="1400" dirty="0">
              <a:sym typeface="+mn-ea"/>
            </a:endParaRPr>
          </a:p>
          <a:p>
            <a:pPr algn="l">
              <a:lnSpc>
                <a:spcPct val="150000"/>
              </a:lnSpc>
            </a:pPr>
            <a:r>
              <a:rPr lang="zh-CN" altLang="en-US" sz="1200" dirty="0">
                <a:latin typeface="微软雅黑" panose="020B0503020204020204" pitchFamily="34" charset="-122"/>
                <a:ea typeface="微软雅黑" panose="020B0503020204020204" pitchFamily="34" charset="-122"/>
                <a:sym typeface="+mn-ea"/>
              </a:rPr>
              <a:t>译文：他老人家到应说话的时候才说话，别人不厌恶他的话；高兴了才笑，别人不厌恶他的笑；</a:t>
            </a:r>
            <a:r>
              <a:rPr lang="zh-CN" altLang="en-US" sz="1200" b="1" dirty="0">
                <a:solidFill>
                  <a:srgbClr val="FF0000"/>
                </a:solidFill>
                <a:latin typeface="微软雅黑" panose="020B0503020204020204" pitchFamily="34" charset="-122"/>
                <a:ea typeface="微软雅黑" panose="020B0503020204020204" pitchFamily="34" charset="-122"/>
                <a:sym typeface="+mn-ea"/>
              </a:rPr>
              <a:t>应该取才取，别人不厌恶他的取</a:t>
            </a:r>
            <a:r>
              <a:rPr lang="zh-CN" altLang="en-US" sz="1200" dirty="0">
                <a:latin typeface="微软雅黑" panose="020B0503020204020204" pitchFamily="34" charset="-122"/>
                <a:ea typeface="微软雅黑" panose="020B0503020204020204" pitchFamily="34" charset="-122"/>
                <a:sym typeface="+mn-ea"/>
              </a:rPr>
              <a:t>。</a:t>
            </a:r>
            <a:r>
              <a:rPr lang="en-US" altLang="zh-CN" sz="1200" dirty="0">
                <a:solidFill>
                  <a:schemeClr val="tx1"/>
                </a:solidFill>
                <a:latin typeface="微软雅黑" panose="020B0503020204020204" pitchFamily="34" charset="-122"/>
                <a:ea typeface="微软雅黑" panose="020B0503020204020204" pitchFamily="34" charset="-122"/>
              </a:rPr>
              <a:t> </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lnSpc>
                <a:spcPct val="150000"/>
              </a:lnSpc>
            </a:pPr>
            <a:endParaRPr lang="en-US" altLang="zh-CN" sz="12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600" b="1" dirty="0">
                <a:solidFill>
                  <a:srgbClr val="FF0000"/>
                </a:solidFill>
              </a:rPr>
              <a:t>放于利而行，多怨</a:t>
            </a:r>
            <a:r>
              <a:rPr lang="zh-CN" sz="1400" dirty="0">
                <a:solidFill>
                  <a:schemeClr val="tx1"/>
                </a:solidFill>
              </a:rPr>
              <a:t>。</a:t>
            </a:r>
            <a:r>
              <a:rPr lang="zh-CN" sz="1400" dirty="0">
                <a:sym typeface="+mn-ea"/>
              </a:rPr>
              <a:t>----《论语·里仁》</a:t>
            </a:r>
            <a:r>
              <a:rPr lang="en-US" altLang="zh-CN" sz="1400" dirty="0">
                <a:sym typeface="+mn-ea"/>
              </a:rPr>
              <a:t>                          </a:t>
            </a:r>
            <a:r>
              <a:rPr lang="zh-CN" altLang="en-US" sz="1600" b="1" dirty="0">
                <a:solidFill>
                  <a:srgbClr val="FF0000"/>
                </a:solidFill>
                <a:sym typeface="+mn-ea"/>
              </a:rPr>
              <a:t> 主忠信，徙义，崇德也</a:t>
            </a:r>
            <a:r>
              <a:rPr lang="zh-CN" altLang="en-US" sz="1400" dirty="0">
                <a:sym typeface="+mn-ea"/>
              </a:rPr>
              <a:t>。</a:t>
            </a:r>
            <a:r>
              <a:rPr lang="en-US" altLang="zh-CN" sz="1400" dirty="0">
                <a:sym typeface="+mn-ea"/>
              </a:rPr>
              <a:t> </a:t>
            </a:r>
            <a:r>
              <a:rPr lang="zh-CN" sz="1400" dirty="0">
                <a:sym typeface="+mn-ea"/>
              </a:rPr>
              <a:t>----《论语·颜渊》</a:t>
            </a:r>
            <a:r>
              <a:rPr lang="en-US" altLang="zh-CN" sz="1400" dirty="0">
                <a:sym typeface="+mn-ea"/>
              </a:rPr>
              <a:t>         </a:t>
            </a:r>
            <a:endParaRPr lang="zh-CN" sz="1400" dirty="0">
              <a:sym typeface="+mn-ea"/>
            </a:endParaRPr>
          </a:p>
          <a:p>
            <a:pPr algn="l">
              <a:lnSpc>
                <a:spcPct val="150000"/>
              </a:lnSpc>
            </a:pPr>
            <a:r>
              <a:rPr lang="zh-CN" altLang="en-US" sz="1200" dirty="0">
                <a:solidFill>
                  <a:schemeClr val="tx1"/>
                </a:solidFill>
                <a:latin typeface="微软雅黑" panose="020B0503020204020204" pitchFamily="34" charset="-122"/>
                <a:ea typeface="微软雅黑" panose="020B0503020204020204" pitchFamily="34" charset="-122"/>
              </a:rPr>
              <a:t>依据个人利益而行动，会招致很多的怨恨。</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200" dirty="0">
                <a:solidFill>
                  <a:schemeClr val="tx1"/>
                </a:solidFill>
                <a:latin typeface="微软雅黑" panose="020B0503020204020204" pitchFamily="34" charset="-122"/>
                <a:ea typeface="微软雅黑" panose="020B0503020204020204" pitchFamily="34" charset="-122"/>
              </a:rPr>
              <a:t>以忠诚信实为主，唯义是从，这就可以提高品德。</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lnSpc>
                <a:spcPct val="150000"/>
              </a:lnSpc>
            </a:pPr>
            <a:endParaRPr lang="en-US" altLang="zh-CN" sz="12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600" b="1" dirty="0">
                <a:solidFill>
                  <a:srgbClr val="FF0000"/>
                </a:solidFill>
              </a:rPr>
              <a:t>先义而后利者荣，先利而后义者辱</a:t>
            </a:r>
            <a:r>
              <a:rPr lang="zh-CN" altLang="en-US" sz="1200" dirty="0">
                <a:solidFill>
                  <a:schemeClr val="tx1"/>
                </a:solidFill>
                <a:latin typeface="微软雅黑" panose="020B0503020204020204" pitchFamily="34" charset="-122"/>
                <a:ea typeface="微软雅黑" panose="020B0503020204020204" pitchFamily="34" charset="-122"/>
              </a:rPr>
              <a:t>。</a:t>
            </a:r>
            <a:r>
              <a:rPr lang="en-US" altLang="zh-CN" sz="1200" dirty="0">
                <a:solidFill>
                  <a:schemeClr val="tx1"/>
                </a:solidFill>
                <a:latin typeface="微软雅黑" panose="020B0503020204020204" pitchFamily="34" charset="-122"/>
                <a:ea typeface="微软雅黑" panose="020B0503020204020204" pitchFamily="34" charset="-122"/>
              </a:rPr>
              <a:t>----- </a:t>
            </a:r>
            <a:r>
              <a:rPr lang="zh-CN" sz="1400" dirty="0"/>
              <a:t> 《荀子·荣辱》</a:t>
            </a:r>
            <a:endParaRPr lang="zh-CN" sz="1400" dirty="0"/>
          </a:p>
          <a:p>
            <a:pPr algn="l">
              <a:lnSpc>
                <a:spcPct val="150000"/>
              </a:lnSpc>
            </a:pPr>
            <a:r>
              <a:rPr lang="zh-CN" altLang="en-US" sz="1200" dirty="0">
                <a:latin typeface="微软雅黑" panose="020B0503020204020204" pitchFamily="34" charset="-122"/>
                <a:ea typeface="微软雅黑" panose="020B0503020204020204" pitchFamily="34" charset="-122"/>
              </a:rPr>
              <a:t>译文：以道义为先而以利益为后就会得到光荣，以利益为先而以道义为后就会受到耻辱。</a:t>
            </a:r>
            <a:endParaRPr lang="zh-CN" altLang="en-US" sz="1200" dirty="0">
              <a:latin typeface="微软雅黑" panose="020B0503020204020204" pitchFamily="34" charset="-122"/>
              <a:ea typeface="微软雅黑" panose="020B0503020204020204" pitchFamily="34" charset="-122"/>
            </a:endParaRPr>
          </a:p>
          <a:p>
            <a:pPr algn="l">
              <a:lnSpc>
                <a:spcPct val="150000"/>
              </a:lnSpc>
            </a:pPr>
            <a:r>
              <a:rPr lang="zh-CN" altLang="en-US" sz="1400" dirty="0"/>
              <a:t>注释：</a:t>
            </a:r>
            <a:r>
              <a:rPr lang="zh-CN" altLang="en-US" sz="1400" b="1" dirty="0">
                <a:solidFill>
                  <a:srgbClr val="FF0000"/>
                </a:solidFill>
              </a:rPr>
              <a:t>义：合乎正义的行为和事情</a:t>
            </a:r>
            <a:r>
              <a:rPr lang="zh-CN" altLang="en-US" sz="1400" dirty="0"/>
              <a:t>。</a:t>
            </a:r>
            <a:r>
              <a:rPr lang="zh-CN" sz="1400" dirty="0"/>
              <a:t> </a:t>
            </a:r>
            <a:endParaRPr lang="zh-CN" sz="1400" dirty="0"/>
          </a:p>
          <a:p>
            <a:pPr algn="l">
              <a:lnSpc>
                <a:spcPct val="150000"/>
              </a:lnSpc>
            </a:pPr>
            <a:endParaRPr lang="zh-CN" sz="1400" dirty="0"/>
          </a:p>
          <a:p>
            <a:pPr algn="l">
              <a:lnSpc>
                <a:spcPct val="150000"/>
              </a:lnSpc>
            </a:pPr>
            <a:r>
              <a:rPr lang="zh-CN" altLang="en-US" sz="1400" dirty="0"/>
              <a:t>仁，人心也；</a:t>
            </a:r>
            <a:r>
              <a:rPr lang="zh-CN" altLang="en-US" sz="1600" b="1" dirty="0">
                <a:solidFill>
                  <a:srgbClr val="FF0000"/>
                </a:solidFill>
              </a:rPr>
              <a:t>义，人路也</a:t>
            </a:r>
            <a:r>
              <a:rPr lang="zh-CN" altLang="en-US" sz="1400" dirty="0"/>
              <a:t>。舍其路而弗由，放其心而不知求，哀哉！</a:t>
            </a:r>
            <a:r>
              <a:rPr lang="zh-CN"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zh-CN" sz="1200" dirty="0">
                <a:sym typeface="+mn-ea"/>
              </a:rPr>
              <a:t>----《孟子·告子上》</a:t>
            </a:r>
            <a:endParaRPr lang="zh-CN" sz="1200" dirty="0">
              <a:sym typeface="+mn-ea"/>
            </a:endParaRPr>
          </a:p>
          <a:p>
            <a:pPr algn="l">
              <a:lnSpc>
                <a:spcPct val="150000"/>
              </a:lnSpc>
            </a:pPr>
            <a:r>
              <a:rPr lang="zh-CN" altLang="en-US" sz="1200" dirty="0">
                <a:latin typeface="微软雅黑" panose="020B0503020204020204" pitchFamily="34" charset="-122"/>
                <a:ea typeface="微软雅黑" panose="020B0503020204020204" pitchFamily="34" charset="-122"/>
              </a:rPr>
              <a:t>译文：仁，是人的本心；</a:t>
            </a:r>
            <a:r>
              <a:rPr lang="zh-CN" altLang="en-US" sz="1200" b="1" dirty="0">
                <a:solidFill>
                  <a:srgbClr val="FF0000"/>
                </a:solidFill>
                <a:latin typeface="微软雅黑" panose="020B0503020204020204" pitchFamily="34" charset="-122"/>
                <a:ea typeface="微软雅黑" panose="020B0503020204020204" pitchFamily="34" charset="-122"/>
              </a:rPr>
              <a:t>义，是人的正路</a:t>
            </a:r>
            <a:r>
              <a:rPr lang="zh-CN" altLang="en-US" sz="1200" dirty="0">
                <a:latin typeface="微软雅黑" panose="020B0503020204020204" pitchFamily="34" charset="-122"/>
                <a:ea typeface="微软雅黑" panose="020B0503020204020204" pitchFamily="34" charset="-122"/>
              </a:rPr>
              <a:t>。舍弃正道不走，放弃了本心而不知道去寻找，真是太可悲了！</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pic>
        <p:nvPicPr>
          <p:cNvPr id="2" name="图片 1"/>
          <p:cNvPicPr>
            <a:picLocks noChangeAspect="1"/>
          </p:cNvPicPr>
          <p:nvPr/>
        </p:nvPicPr>
        <p:blipFill>
          <a:blip r:embed="rId1"/>
          <a:stretch>
            <a:fillRect/>
          </a:stretch>
        </p:blipFill>
        <p:spPr>
          <a:xfrm>
            <a:off x="5292090" y="2787650"/>
            <a:ext cx="3143250" cy="314325"/>
          </a:xfrm>
          <a:prstGeom prst="rect">
            <a:avLst/>
          </a:prstGeom>
        </p:spPr>
      </p:pic>
    </p:spTree>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762000" y="652780"/>
            <a:ext cx="6610350" cy="4356100"/>
          </a:xfrm>
          <a:prstGeom prst="rect">
            <a:avLst/>
          </a:prstGeom>
          <a:solidFill>
            <a:schemeClr val="bg2">
              <a:lumMod val="90000"/>
            </a:schemeClr>
          </a:solidFill>
          <a:ln w="9525">
            <a:noFill/>
          </a:ln>
        </p:spPr>
        <p:txBody>
          <a:bodyPr wrap="square">
            <a:noAutofit/>
          </a:bodyPr>
          <a:lstStyle/>
          <a:p>
            <a:r>
              <a:rPr lang="en-US" altLang="zh-CN" dirty="0">
                <a:solidFill>
                  <a:srgbClr val="1D41D5"/>
                </a:solidFill>
                <a:latin typeface="微软雅黑" panose="020B0503020204020204" pitchFamily="34" charset="-122"/>
                <a:ea typeface="微软雅黑" panose="020B0503020204020204" pitchFamily="34" charset="-122"/>
                <a:sym typeface="+mn-ea"/>
              </a:rPr>
              <a:t>“</a:t>
            </a:r>
            <a:r>
              <a:rPr lang="zh-CN" dirty="0">
                <a:solidFill>
                  <a:srgbClr val="1D41D5"/>
                </a:solidFill>
                <a:latin typeface="微软雅黑" panose="020B0503020204020204" pitchFamily="34" charset="-122"/>
                <a:ea typeface="微软雅黑" panose="020B0503020204020204" pitchFamily="34" charset="-122"/>
                <a:sym typeface="+mn-ea"/>
              </a:rPr>
              <a:t>以义取利</a:t>
            </a:r>
            <a:r>
              <a:rPr lang="zh-CN" dirty="0">
                <a:solidFill>
                  <a:srgbClr val="1D41D5"/>
                </a:solidFill>
                <a:latin typeface="微软雅黑" panose="020B0503020204020204" pitchFamily="34" charset="-122"/>
                <a:ea typeface="微软雅黑" panose="020B0503020204020204" pitchFamily="34" charset="-122"/>
                <a:sym typeface="+mn-ea"/>
              </a:rPr>
              <a:t>，珍惜声誉</a:t>
            </a:r>
            <a:r>
              <a:rPr lang="en-US" altLang="zh-CN" dirty="0">
                <a:solidFill>
                  <a:srgbClr val="1D41D5"/>
                </a:solidFill>
                <a:latin typeface="微软雅黑" panose="020B0503020204020204" pitchFamily="34" charset="-122"/>
                <a:ea typeface="微软雅黑" panose="020B0503020204020204" pitchFamily="34" charset="-122"/>
                <a:sym typeface="+mn-ea"/>
              </a:rPr>
              <a:t>”</a:t>
            </a:r>
            <a:r>
              <a:rPr lang="zh-CN" dirty="0">
                <a:solidFill>
                  <a:srgbClr val="1D41D5"/>
                </a:solidFill>
                <a:latin typeface="微软雅黑" panose="020B0503020204020204" pitchFamily="34" charset="-122"/>
                <a:ea typeface="微软雅黑" panose="020B0503020204020204" pitchFamily="34" charset="-122"/>
                <a:sym typeface="+mn-ea"/>
              </a:rPr>
              <a:t>的理解</a:t>
            </a:r>
            <a:endParaRPr lang="zh-CN" dirty="0">
              <a:solidFill>
                <a:srgbClr val="1D41D5"/>
              </a:solidFill>
              <a:latin typeface="微软雅黑" panose="020B0503020204020204" pitchFamily="34" charset="-122"/>
              <a:ea typeface="微软雅黑" panose="020B0503020204020204" pitchFamily="34" charset="-122"/>
              <a:sym typeface="+mn-ea"/>
            </a:endParaRPr>
          </a:p>
          <a:p>
            <a:pPr algn="l"/>
            <a:r>
              <a:rPr lang="en-US" altLang="zh-CN" sz="1600" dirty="0">
                <a:solidFill>
                  <a:srgbClr val="AB33EF"/>
                </a:solidFill>
                <a:latin typeface="微软雅黑" panose="020B0503020204020204" pitchFamily="34" charset="-122"/>
                <a:ea typeface="微软雅黑" panose="020B0503020204020204" pitchFamily="34" charset="-122"/>
                <a:sym typeface="+mn-ea"/>
              </a:rPr>
              <a:t>  </a:t>
            </a:r>
            <a:endParaRPr lang="en-US" altLang="zh-CN" sz="1600" dirty="0">
              <a:solidFill>
                <a:srgbClr val="AB33EF"/>
              </a:solidFill>
              <a:latin typeface="微软雅黑" panose="020B0503020204020204" pitchFamily="34" charset="-122"/>
              <a:ea typeface="微软雅黑" panose="020B0503020204020204" pitchFamily="34" charset="-122"/>
              <a:sym typeface="+mn-ea"/>
            </a:endParaRPr>
          </a:p>
          <a:p>
            <a:pPr algn="l"/>
            <a:r>
              <a:rPr lang="en-US" altLang="zh-CN" sz="1600" dirty="0">
                <a:solidFill>
                  <a:srgbClr val="AB33EF"/>
                </a:solidFill>
                <a:latin typeface="微软雅黑" panose="020B0503020204020204" pitchFamily="34" charset="-122"/>
                <a:ea typeface="微软雅黑" panose="020B0503020204020204" pitchFamily="34" charset="-122"/>
                <a:sym typeface="+mn-ea"/>
              </a:rPr>
              <a:t>       </a:t>
            </a:r>
            <a:r>
              <a:rPr lang="zh-CN" altLang="en-US" sz="1600" dirty="0">
                <a:sym typeface="+mn-ea"/>
              </a:rPr>
              <a:t>正确处理功能性和盈利性、整体利益和个体利益、客户利益和机构利益的关系，</a:t>
            </a:r>
            <a:r>
              <a:rPr lang="zh-CN" altLang="en-US" sz="1600" b="1" dirty="0">
                <a:solidFill>
                  <a:srgbClr val="FF0000"/>
                </a:solidFill>
                <a:sym typeface="+mn-ea"/>
              </a:rPr>
              <a:t>不见利忘义，不唯利是图</a:t>
            </a:r>
            <a:r>
              <a:rPr lang="zh-CN" altLang="en-US" sz="1600" dirty="0">
                <a:sym typeface="+mn-ea"/>
              </a:rPr>
              <a:t>。</a:t>
            </a:r>
            <a:endParaRPr lang="zh-CN" altLang="en-US" sz="1600" dirty="0">
              <a:sym typeface="+mn-ea"/>
            </a:endParaRPr>
          </a:p>
          <a:p>
            <a:pPr algn="l">
              <a:lnSpc>
                <a:spcPct val="150000"/>
              </a:lnSpc>
            </a:pPr>
            <a:r>
              <a:rPr lang="zh-CN" altLang="en-US" sz="1600" dirty="0">
                <a:solidFill>
                  <a:schemeClr val="tx1"/>
                </a:solidFill>
              </a:rPr>
              <a:t>（一）证券从业人员应自觉维护国家利益和安全</a:t>
            </a:r>
            <a:endParaRPr lang="zh-CN" altLang="en-US" sz="1600" dirty="0">
              <a:solidFill>
                <a:schemeClr val="tx1"/>
              </a:solidFill>
            </a:endParaRPr>
          </a:p>
          <a:p>
            <a:pPr algn="l">
              <a:lnSpc>
                <a:spcPct val="150000"/>
              </a:lnSpc>
            </a:pPr>
            <a:r>
              <a:rPr lang="zh-CN" altLang="en-US" sz="1600" dirty="0">
                <a:solidFill>
                  <a:schemeClr val="tx1"/>
                </a:solidFill>
              </a:rPr>
              <a:t> </a:t>
            </a:r>
            <a:r>
              <a:rPr lang="en-US" altLang="zh-CN" sz="1600" dirty="0">
                <a:solidFill>
                  <a:schemeClr val="tx1"/>
                </a:solidFill>
              </a:rPr>
              <a:t>        ……4. </a:t>
            </a:r>
            <a:r>
              <a:rPr lang="zh-CN" altLang="en-US" sz="1600" b="1" dirty="0">
                <a:solidFill>
                  <a:schemeClr val="tx1"/>
                </a:solidFill>
              </a:rPr>
              <a:t>落实保密要求</a:t>
            </a:r>
            <a:endParaRPr lang="zh-CN" altLang="en-US" sz="1600" dirty="0">
              <a:solidFill>
                <a:schemeClr val="tx1"/>
              </a:solidFill>
            </a:endParaRPr>
          </a:p>
          <a:p>
            <a:pPr algn="l">
              <a:lnSpc>
                <a:spcPct val="150000"/>
              </a:lnSpc>
            </a:pPr>
            <a:r>
              <a:rPr lang="zh-CN" altLang="en-US" sz="1600" dirty="0">
                <a:solidFill>
                  <a:schemeClr val="tx1"/>
                </a:solidFill>
              </a:rPr>
              <a:t>（二）</a:t>
            </a:r>
            <a:r>
              <a:rPr lang="zh-CN" altLang="en-US" sz="1600" dirty="0">
                <a:sym typeface="+mn-ea"/>
              </a:rPr>
              <a:t>证券从业人员应当树立声誉风险防控意识</a:t>
            </a:r>
            <a:endParaRPr lang="zh-CN" altLang="en-US" sz="1600" dirty="0">
              <a:sym typeface="+mn-ea"/>
            </a:endParaRPr>
          </a:p>
          <a:p>
            <a:pPr algn="l">
              <a:lnSpc>
                <a:spcPct val="150000"/>
              </a:lnSpc>
            </a:pPr>
            <a:r>
              <a:rPr lang="zh-CN" altLang="en-US" sz="1600" dirty="0">
                <a:sym typeface="+mn-ea"/>
              </a:rPr>
              <a:t>（三）证券从业人员应管理好</a:t>
            </a:r>
            <a:r>
              <a:rPr lang="en-US" altLang="zh-CN" sz="1600" dirty="0">
                <a:sym typeface="+mn-ea"/>
              </a:rPr>
              <a:t>“</a:t>
            </a:r>
            <a:r>
              <a:rPr lang="zh-CN" altLang="en-US" sz="1600" dirty="0">
                <a:sym typeface="+mn-ea"/>
              </a:rPr>
              <a:t>八小时之外</a:t>
            </a:r>
            <a:r>
              <a:rPr lang="en-US" altLang="zh-CN" sz="1600" dirty="0">
                <a:sym typeface="+mn-ea"/>
              </a:rPr>
              <a:t>”</a:t>
            </a:r>
            <a:r>
              <a:rPr lang="zh-CN" altLang="en-US" sz="1600" dirty="0">
                <a:sym typeface="+mn-ea"/>
              </a:rPr>
              <a:t>的生活圈</a:t>
            </a:r>
            <a:endParaRPr lang="zh-CN" altLang="en-US" sz="1600" dirty="0">
              <a:sym typeface="+mn-ea"/>
            </a:endParaRPr>
          </a:p>
          <a:p>
            <a:pPr algn="l">
              <a:lnSpc>
                <a:spcPct val="150000"/>
              </a:lnSpc>
            </a:pPr>
            <a:r>
              <a:rPr lang="zh-CN" altLang="en-US" sz="1600" dirty="0">
                <a:sym typeface="+mn-ea"/>
              </a:rPr>
              <a:t>（四）证券从业人员应</a:t>
            </a:r>
            <a:r>
              <a:rPr lang="zh-CN" altLang="en-US" sz="1600" dirty="0"/>
              <a:t>正确使用个人社交媒体</a:t>
            </a:r>
            <a:r>
              <a:rPr lang="zh-CN" altLang="en-US" sz="1600" dirty="0"/>
              <a:t>  </a:t>
            </a:r>
            <a:endParaRPr lang="zh-CN" altLang="en-US" sz="1600" dirty="0"/>
          </a:p>
          <a:p>
            <a:pPr algn="l">
              <a:lnSpc>
                <a:spcPct val="150000"/>
              </a:lnSpc>
            </a:pPr>
            <a:r>
              <a:rPr lang="zh-CN" altLang="en-US" sz="1600" dirty="0"/>
              <a:t>（五）证券从业人员应遵守公序良俗   </a:t>
            </a:r>
            <a:endParaRPr lang="zh-CN" altLang="en-US" sz="1600" dirty="0"/>
          </a:p>
          <a:p>
            <a:pPr algn="l"/>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三、违反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以义取利</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9</a:t>
            </a:r>
            <a:endParaRPr sz="1600" b="1" dirty="0">
              <a:sym typeface="+mn-ea"/>
            </a:endParaRPr>
          </a:p>
          <a:p>
            <a:pPr algn="ctr"/>
            <a:endParaRPr sz="1800" b="1" dirty="0">
              <a:sym typeface="+mn-ea"/>
            </a:endParaRPr>
          </a:p>
          <a:p>
            <a:pPr algn="ctr"/>
            <a:r>
              <a:rPr lang="zh-CN" altLang="en-US" sz="1600" b="1" dirty="0">
                <a:sym typeface="+mn-ea"/>
              </a:rPr>
              <a:t>关于对林某采取出具警示函措施的决定</a:t>
            </a:r>
            <a:endParaRPr lang="zh-CN" altLang="en-US" sz="1600" b="1" dirty="0">
              <a:sym typeface="+mn-ea"/>
            </a:endParaRPr>
          </a:p>
          <a:p>
            <a:pPr algn="l"/>
            <a:endParaRPr sz="1600" dirty="0">
              <a:sym typeface="+mn-ea"/>
            </a:endParaRPr>
          </a:p>
          <a:p>
            <a:pPr algn="l"/>
            <a:r>
              <a:rPr lang="zh-CN" altLang="en-US" sz="1400" dirty="0">
                <a:solidFill>
                  <a:schemeClr val="tx1"/>
                </a:solidFill>
              </a:rPr>
              <a:t>林某：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经查，你作为证券从业人员，在某证券股份有限公司福州江滨中大道证券营业部从业期间，存在以下违规行为：一是向利益关系人输送不正当利益；</a:t>
            </a:r>
            <a:r>
              <a:rPr lang="zh-CN" altLang="en-US" sz="1600" b="1" dirty="0">
                <a:solidFill>
                  <a:srgbClr val="FF0000"/>
                </a:solidFill>
              </a:rPr>
              <a:t>二是为维护与他人关系，泄露客户证券账户持仓信息</a:t>
            </a:r>
            <a:r>
              <a:rPr lang="zh-CN" altLang="en-US" sz="1400" dirty="0">
                <a:solidFill>
                  <a:schemeClr val="tx1"/>
                </a:solidFill>
              </a:rPr>
              <a:t>。你违反了《证券期货经营机构及其工作人员廉洁从业规定》（证监会令第</a:t>
            </a:r>
            <a:r>
              <a:rPr lang="en-US" altLang="zh-CN" sz="1400" dirty="0">
                <a:solidFill>
                  <a:schemeClr val="tx1"/>
                </a:solidFill>
              </a:rPr>
              <a:t>202</a:t>
            </a:r>
            <a:r>
              <a:rPr lang="zh-CN" altLang="en-US" sz="1400" dirty="0">
                <a:solidFill>
                  <a:schemeClr val="tx1"/>
                </a:solidFill>
              </a:rPr>
              <a:t>号，以下简称《廉洁从业规定》）第九条第一款第五项、第十条第二项的规定</a:t>
            </a:r>
            <a:r>
              <a:rPr sz="1400" dirty="0">
                <a:solidFill>
                  <a:schemeClr val="tx1"/>
                </a:solidFill>
              </a:rPr>
              <a:t>……</a:t>
            </a:r>
            <a:endParaRPr sz="1400" dirty="0">
              <a:solidFill>
                <a:schemeClr val="tx1"/>
              </a:solidFill>
            </a:endParaRPr>
          </a:p>
          <a:p>
            <a:pPr algn="l"/>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200" dirty="0">
                <a:solidFill>
                  <a:schemeClr val="tx1"/>
                </a:solidFill>
                <a:latin typeface="微软雅黑" panose="020B0503020204020204" pitchFamily="34" charset="-122"/>
                <a:ea typeface="微软雅黑" panose="020B0503020204020204" pitchFamily="34" charset="-122"/>
              </a:rPr>
              <a:t>福建</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  2024年12月13日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三、违反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以义取利</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10</a:t>
            </a:r>
            <a:endParaRPr sz="1600" b="1" dirty="0">
              <a:sym typeface="+mn-ea"/>
            </a:endParaRPr>
          </a:p>
          <a:p>
            <a:pPr algn="ctr"/>
            <a:endParaRPr sz="1800" b="1" dirty="0">
              <a:sym typeface="+mn-ea"/>
            </a:endParaRPr>
          </a:p>
          <a:p>
            <a:pPr algn="ctr"/>
            <a:r>
              <a:rPr lang="zh-CN" altLang="en-US" sz="1600" b="1" dirty="0">
                <a:sym typeface="+mn-ea"/>
              </a:rPr>
              <a:t>关于对于某采取出具警示函措施的决定</a:t>
            </a:r>
            <a:endParaRPr lang="zh-CN" altLang="en-US" sz="1600" b="1" dirty="0">
              <a:sym typeface="+mn-ea"/>
            </a:endParaRPr>
          </a:p>
          <a:p>
            <a:pPr algn="l"/>
            <a:endParaRPr sz="1600" dirty="0">
              <a:sym typeface="+mn-ea"/>
            </a:endParaRPr>
          </a:p>
          <a:p>
            <a:pPr algn="l"/>
            <a:r>
              <a:rPr lang="zh-CN" altLang="en-US" sz="1400" dirty="0">
                <a:solidFill>
                  <a:schemeClr val="tx1"/>
                </a:solidFill>
              </a:rPr>
              <a:t>于某</a:t>
            </a:r>
            <a:r>
              <a:rPr lang="en-US" altLang="zh-CN" sz="1400" dirty="0">
                <a:solidFill>
                  <a:schemeClr val="tx1"/>
                </a:solidFill>
              </a:rPr>
              <a:t>:</a:t>
            </a:r>
            <a:endParaRPr lang="en-US" altLang="zh-CN"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a:t>
            </a:r>
            <a:r>
              <a:rPr lang="en-US" altLang="zh-CN" sz="1400" dirty="0">
                <a:solidFill>
                  <a:schemeClr val="tx1"/>
                </a:solidFill>
              </a:rPr>
              <a:t>,</a:t>
            </a:r>
            <a:r>
              <a:rPr lang="zh-CN" altLang="en-US" sz="1400" dirty="0">
                <a:solidFill>
                  <a:schemeClr val="tx1"/>
                </a:solidFill>
              </a:rPr>
              <a:t>你作为期货从业人员</a:t>
            </a:r>
            <a:r>
              <a:rPr lang="en-US" altLang="zh-CN" sz="1400" dirty="0">
                <a:solidFill>
                  <a:schemeClr val="tx1"/>
                </a:solidFill>
              </a:rPr>
              <a:t>,</a:t>
            </a:r>
            <a:r>
              <a:rPr lang="zh-CN" altLang="en-US" sz="1600" b="1" dirty="0">
                <a:solidFill>
                  <a:srgbClr val="FF0000"/>
                </a:solidFill>
              </a:rPr>
              <a:t>在某期货有限公司北京市东城分公司任职期间</a:t>
            </a:r>
            <a:r>
              <a:rPr lang="en-US" altLang="zh-CN" sz="1600" b="1" dirty="0">
                <a:solidFill>
                  <a:srgbClr val="FF0000"/>
                </a:solidFill>
              </a:rPr>
              <a:t>,</a:t>
            </a:r>
            <a:r>
              <a:rPr lang="zh-CN" altLang="en-US" sz="1600" b="1" dirty="0">
                <a:solidFill>
                  <a:srgbClr val="FF0000"/>
                </a:solidFill>
              </a:rPr>
              <a:t>泄露客户的商业秘密</a:t>
            </a:r>
            <a:r>
              <a:rPr lang="zh-CN" altLang="en-US" sz="1400" dirty="0">
                <a:solidFill>
                  <a:schemeClr val="tx1"/>
                </a:solidFill>
              </a:rPr>
              <a:t>。上述行为违反了《期货从业人员管理办法》第十四条第</a:t>
            </a:r>
            <a:r>
              <a:rPr lang="en-US" altLang="zh-CN" sz="1400" dirty="0">
                <a:solidFill>
                  <a:schemeClr val="tx1"/>
                </a:solidFill>
              </a:rPr>
              <a:t>(</a:t>
            </a:r>
            <a:r>
              <a:rPr lang="zh-CN" altLang="en-US" sz="1400" dirty="0">
                <a:solidFill>
                  <a:schemeClr val="tx1"/>
                </a:solidFill>
              </a:rPr>
              <a:t>二</a:t>
            </a:r>
            <a:r>
              <a:rPr lang="en-US" altLang="zh-CN" sz="1400" dirty="0">
                <a:solidFill>
                  <a:schemeClr val="tx1"/>
                </a:solidFill>
              </a:rPr>
              <a:t>)</a:t>
            </a:r>
            <a:r>
              <a:rPr lang="zh-CN" altLang="en-US" sz="1400" dirty="0">
                <a:solidFill>
                  <a:schemeClr val="tx1"/>
                </a:solidFill>
              </a:rPr>
              <a:t>项的规定</a:t>
            </a:r>
            <a:r>
              <a:rPr lang="en-US" altLang="zh-CN" sz="1400" dirty="0">
                <a:solidFill>
                  <a:schemeClr val="tx1"/>
                </a:solidFill>
              </a:rPr>
              <a:t>,</a:t>
            </a:r>
            <a:r>
              <a:rPr lang="zh-CN" altLang="en-US" sz="1400" dirty="0">
                <a:solidFill>
                  <a:schemeClr val="tx1"/>
                </a:solidFill>
              </a:rPr>
              <a:t>根据《期货从业人员管理办法》第二十九条的规定</a:t>
            </a:r>
            <a:r>
              <a:rPr lang="en-US" altLang="zh-CN" sz="1400" dirty="0">
                <a:solidFill>
                  <a:schemeClr val="tx1"/>
                </a:solidFill>
              </a:rPr>
              <a:t>,</a:t>
            </a:r>
            <a:r>
              <a:rPr lang="zh-CN" altLang="en-US" sz="1400" dirty="0">
                <a:solidFill>
                  <a:schemeClr val="tx1"/>
                </a:solidFill>
              </a:rPr>
              <a:t>我局决定对你采取出具警示函的监管措施。</a:t>
            </a:r>
            <a:endParaRPr lang="zh-CN" altLang="en-US" sz="1400" dirty="0">
              <a:solidFill>
                <a:schemeClr val="tx1"/>
              </a:solidFill>
            </a:endParaRPr>
          </a:p>
          <a:p>
            <a:pPr algn="l"/>
            <a:r>
              <a:rPr sz="1400" dirty="0">
                <a:solidFill>
                  <a:schemeClr val="tx1"/>
                </a:solidFill>
              </a:rPr>
              <a:t>……</a:t>
            </a:r>
            <a:endParaRPr sz="1400" dirty="0">
              <a:solidFill>
                <a:schemeClr val="tx1"/>
              </a:solidFill>
            </a:endParaRPr>
          </a:p>
          <a:p>
            <a:pPr algn="l"/>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200" dirty="0">
                <a:solidFill>
                  <a:schemeClr val="tx1"/>
                </a:solidFill>
                <a:latin typeface="微软雅黑" panose="020B0503020204020204" pitchFamily="34" charset="-122"/>
                <a:ea typeface="微软雅黑" panose="020B0503020204020204" pitchFamily="34" charset="-122"/>
              </a:rPr>
              <a:t>北京</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  2025年3月25日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三、违反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以义取利</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11</a:t>
            </a:r>
            <a:endParaRPr sz="1600" b="1" dirty="0">
              <a:sym typeface="+mn-ea"/>
            </a:endParaRPr>
          </a:p>
          <a:p>
            <a:pPr algn="ctr"/>
            <a:endParaRPr sz="1800" b="1" dirty="0">
              <a:sym typeface="+mn-ea"/>
            </a:endParaRPr>
          </a:p>
          <a:p>
            <a:pPr algn="ctr"/>
            <a:r>
              <a:rPr lang="zh-CN" altLang="en-US" sz="1600" b="1" dirty="0">
                <a:sym typeface="+mn-ea"/>
              </a:rPr>
              <a:t>某证券公司投行部门实习生泄漏</a:t>
            </a:r>
            <a:r>
              <a:rPr lang="zh-CN" altLang="en-US" sz="1600" b="1" dirty="0">
                <a:sym typeface="+mn-ea"/>
              </a:rPr>
              <a:t>IPO材料事件</a:t>
            </a:r>
            <a:endParaRPr sz="1600" dirty="0">
              <a:sym typeface="+mn-ea"/>
            </a:endParaRPr>
          </a:p>
          <a:p>
            <a:pPr algn="l"/>
            <a:endParaRPr lang="zh-CN" altLang="en-US" sz="1400" dirty="0">
              <a:solidFill>
                <a:schemeClr val="tx1"/>
              </a:solidFill>
            </a:endParaRPr>
          </a:p>
          <a:p>
            <a:pPr algn="l">
              <a:lnSpc>
                <a:spcPct val="150000"/>
              </a:lnSpc>
            </a:pPr>
            <a:r>
              <a:rPr lang="en-US" altLang="zh-CN" sz="1400" dirty="0">
                <a:solidFill>
                  <a:schemeClr val="tx1"/>
                </a:solidFill>
              </a:rPr>
              <a:t>        2024</a:t>
            </a:r>
            <a:r>
              <a:rPr lang="zh-CN" altLang="en-US" sz="1400" dirty="0">
                <a:solidFill>
                  <a:schemeClr val="tx1"/>
                </a:solidFill>
              </a:rPr>
              <a:t>年</a:t>
            </a:r>
            <a:r>
              <a:rPr lang="en-US" altLang="zh-CN" sz="1400" dirty="0">
                <a:solidFill>
                  <a:schemeClr val="tx1"/>
                </a:solidFill>
              </a:rPr>
              <a:t>7</a:t>
            </a:r>
            <a:r>
              <a:rPr lang="zh-CN" altLang="en-US" sz="1400" dirty="0">
                <a:solidFill>
                  <a:schemeClr val="tx1"/>
                </a:solidFill>
              </a:rPr>
              <a:t>月</a:t>
            </a:r>
            <a:r>
              <a:rPr lang="en-US" altLang="zh-CN" sz="1400" dirty="0">
                <a:solidFill>
                  <a:schemeClr val="tx1"/>
                </a:solidFill>
              </a:rPr>
              <a:t>26</a:t>
            </a:r>
            <a:r>
              <a:rPr lang="zh-CN" altLang="en-US" sz="1400" dirty="0">
                <a:solidFill>
                  <a:schemeClr val="tx1"/>
                </a:solidFill>
              </a:rPr>
              <a:t>日，某证券公司一名实习生在社交媒体上发布有关实习视频。视频中，该实习生展示了自己所驾驶的豪车，打高尔夫等运动画面，进入某证券公司的流程，以及公司正在做的</a:t>
            </a:r>
            <a:r>
              <a:rPr lang="en-US" altLang="zh-CN" sz="1400" dirty="0">
                <a:solidFill>
                  <a:schemeClr val="tx1"/>
                </a:solidFill>
              </a:rPr>
              <a:t>IPO</a:t>
            </a:r>
            <a:r>
              <a:rPr lang="zh-CN" altLang="en-US" sz="1400" dirty="0">
                <a:solidFill>
                  <a:schemeClr val="tx1"/>
                </a:solidFill>
              </a:rPr>
              <a:t>项目，</a:t>
            </a:r>
            <a:r>
              <a:rPr lang="zh-CN" altLang="en-US" sz="1400" b="1" dirty="0">
                <a:solidFill>
                  <a:srgbClr val="FF0000"/>
                </a:solidFill>
              </a:rPr>
              <a:t>包括客户信息以及监管的询证函，均被曝光，给该证券公司和证券行业人员造成重大不良声誉影响</a:t>
            </a:r>
            <a:r>
              <a:rPr lang="zh-CN" altLang="en-US" sz="1400" dirty="0">
                <a:solidFill>
                  <a:schemeClr val="tx1"/>
                </a:solidFill>
              </a:rPr>
              <a:t>。</a:t>
            </a:r>
            <a:endParaRPr lang="zh-CN" altLang="en-US" sz="1400" dirty="0">
              <a:solidFill>
                <a:schemeClr val="tx1"/>
              </a:solidFill>
            </a:endParaRPr>
          </a:p>
          <a:p>
            <a:pPr algn="l">
              <a:lnSpc>
                <a:spcPct val="150000"/>
              </a:lnSpc>
            </a:pPr>
            <a:r>
              <a:rPr lang="zh-CN" altLang="en-US" sz="1400" dirty="0">
                <a:solidFill>
                  <a:schemeClr val="tx1"/>
                </a:solidFill>
              </a:rPr>
              <a:t> </a:t>
            </a:r>
            <a:r>
              <a:rPr lang="en-US" altLang="zh-CN" sz="1400" dirty="0">
                <a:solidFill>
                  <a:schemeClr val="tx1"/>
                </a:solidFill>
              </a:rPr>
              <a:t>      2024</a:t>
            </a:r>
            <a:r>
              <a:rPr lang="zh-CN" altLang="en-US" sz="1400" dirty="0">
                <a:solidFill>
                  <a:schemeClr val="tx1"/>
                </a:solidFill>
              </a:rPr>
              <a:t>年</a:t>
            </a:r>
            <a:r>
              <a:rPr lang="en-US" altLang="zh-CN" sz="1400" dirty="0">
                <a:solidFill>
                  <a:schemeClr val="tx1"/>
                </a:solidFill>
              </a:rPr>
              <a:t>7</a:t>
            </a:r>
            <a:r>
              <a:rPr lang="zh-CN" altLang="en-US" sz="1400" dirty="0">
                <a:solidFill>
                  <a:schemeClr val="tx1"/>
                </a:solidFill>
              </a:rPr>
              <a:t>月</a:t>
            </a:r>
            <a:r>
              <a:rPr lang="en-US" altLang="zh-CN" sz="1400" dirty="0">
                <a:solidFill>
                  <a:schemeClr val="tx1"/>
                </a:solidFill>
              </a:rPr>
              <a:t>27</a:t>
            </a:r>
            <a:r>
              <a:rPr lang="zh-CN" altLang="en-US" sz="1400" dirty="0">
                <a:solidFill>
                  <a:schemeClr val="tx1"/>
                </a:solidFill>
              </a:rPr>
              <a:t>日，某证券公司发布声明表示，该学生进入公司研学系公司投行某团队负责人违规引入，公司已对该负责人作出撤职处分。</a:t>
            </a:r>
            <a:endParaRPr lang="zh-CN" altLang="en-US" sz="1400" dirty="0">
              <a:solidFill>
                <a:schemeClr val="tx1"/>
              </a:solidFill>
            </a:endParaRPr>
          </a:p>
          <a:p>
            <a:pPr algn="l"/>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三、违反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以义取利</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12</a:t>
            </a:r>
            <a:endParaRPr sz="1600" b="1" dirty="0">
              <a:sym typeface="+mn-ea"/>
            </a:endParaRPr>
          </a:p>
          <a:p>
            <a:pPr algn="ctr"/>
            <a:endParaRPr sz="1800" b="1" dirty="0">
              <a:sym typeface="+mn-ea"/>
            </a:endParaRPr>
          </a:p>
          <a:p>
            <a:pPr algn="ctr"/>
            <a:r>
              <a:rPr lang="zh-CN" altLang="en-US" sz="1600" b="1" dirty="0">
                <a:sym typeface="+mn-ea"/>
              </a:rPr>
              <a:t>关于对傅某采取责令改正措施的决定</a:t>
            </a:r>
            <a:endParaRPr lang="zh-CN" altLang="en-US" sz="1600" b="1" dirty="0">
              <a:sym typeface="+mn-ea"/>
            </a:endParaRPr>
          </a:p>
          <a:p>
            <a:pPr algn="l"/>
            <a:endParaRPr sz="1600" dirty="0">
              <a:sym typeface="+mn-ea"/>
            </a:endParaRPr>
          </a:p>
          <a:p>
            <a:pPr algn="l">
              <a:lnSpc>
                <a:spcPct val="150000"/>
              </a:lnSpc>
            </a:pPr>
            <a:r>
              <a:rPr lang="zh-CN" altLang="en-US" sz="1400" dirty="0">
                <a:solidFill>
                  <a:schemeClr val="tx1"/>
                </a:solidFill>
              </a:rPr>
              <a:t>傅某：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经查，你作为证券公司从业人员，</a:t>
            </a:r>
            <a:r>
              <a:rPr lang="en-US" altLang="zh-CN" sz="1400" dirty="0">
                <a:solidFill>
                  <a:schemeClr val="tx1"/>
                </a:solidFill>
              </a:rPr>
              <a:t>2022</a:t>
            </a:r>
            <a:r>
              <a:rPr lang="zh-CN" altLang="en-US" sz="1400" dirty="0">
                <a:solidFill>
                  <a:schemeClr val="tx1"/>
                </a:solidFill>
              </a:rPr>
              <a:t>年</a:t>
            </a:r>
            <a:r>
              <a:rPr lang="en-US" altLang="zh-CN" sz="1400" dirty="0">
                <a:solidFill>
                  <a:schemeClr val="tx1"/>
                </a:solidFill>
              </a:rPr>
              <a:t>6</a:t>
            </a:r>
            <a:r>
              <a:rPr lang="zh-CN" altLang="en-US" sz="1400" dirty="0">
                <a:solidFill>
                  <a:schemeClr val="tx1"/>
                </a:solidFill>
              </a:rPr>
              <a:t>月</a:t>
            </a:r>
            <a:r>
              <a:rPr lang="en-US" altLang="zh-CN" sz="1400" dirty="0">
                <a:solidFill>
                  <a:schemeClr val="tx1"/>
                </a:solidFill>
              </a:rPr>
              <a:t>30</a:t>
            </a:r>
            <a:r>
              <a:rPr lang="zh-CN" altLang="en-US" sz="1400" dirty="0">
                <a:solidFill>
                  <a:schemeClr val="tx1"/>
                </a:solidFill>
              </a:rPr>
              <a:t>日</a:t>
            </a:r>
            <a:r>
              <a:rPr lang="en-US" altLang="zh-CN" sz="1600" b="1" dirty="0">
                <a:solidFill>
                  <a:srgbClr val="FF0000"/>
                </a:solidFill>
              </a:rPr>
              <a:t>18</a:t>
            </a:r>
            <a:r>
              <a:rPr lang="zh-CN" altLang="en-US" sz="1600" b="1" dirty="0">
                <a:solidFill>
                  <a:srgbClr val="FF0000"/>
                </a:solidFill>
              </a:rPr>
              <a:t>时许在小区业主微信群发布自己编造的有关南京银行股份有限公司的虚假信息被转发传播，其中显示你</a:t>
            </a:r>
            <a:r>
              <a:rPr lang="en-US" altLang="zh-CN" sz="1600" b="1" dirty="0">
                <a:solidFill>
                  <a:srgbClr val="FF0000"/>
                </a:solidFill>
              </a:rPr>
              <a:t>“</a:t>
            </a:r>
            <a:r>
              <a:rPr lang="zh-CN" altLang="en-US" sz="1600" b="1" dirty="0">
                <a:solidFill>
                  <a:srgbClr val="FF0000"/>
                </a:solidFill>
              </a:rPr>
              <a:t>傅某</a:t>
            </a:r>
            <a:r>
              <a:rPr lang="en-US" altLang="zh-CN" sz="1600" b="1" dirty="0">
                <a:solidFill>
                  <a:srgbClr val="FF0000"/>
                </a:solidFill>
              </a:rPr>
              <a:t>@</a:t>
            </a:r>
            <a:r>
              <a:rPr lang="zh-CN" altLang="en-US" sz="1600" b="1" dirty="0">
                <a:solidFill>
                  <a:srgbClr val="FF0000"/>
                </a:solidFill>
              </a:rPr>
              <a:t>西部通信首席</a:t>
            </a:r>
            <a:r>
              <a:rPr lang="en-US" altLang="zh-CN" sz="1600" b="1" dirty="0">
                <a:solidFill>
                  <a:srgbClr val="FF0000"/>
                </a:solidFill>
              </a:rPr>
              <a:t>”</a:t>
            </a:r>
            <a:r>
              <a:rPr lang="zh-CN" altLang="en-US" sz="1600" b="1" dirty="0">
                <a:solidFill>
                  <a:srgbClr val="FF0000"/>
                </a:solidFill>
              </a:rPr>
              <a:t>微信名，造成不良影响</a:t>
            </a:r>
            <a:r>
              <a:rPr lang="zh-CN" altLang="en-US" sz="1400" dirty="0">
                <a:solidFill>
                  <a:schemeClr val="tx1"/>
                </a:solidFill>
              </a:rPr>
              <a:t>，违反了《证券基金经营机构董事、监事、高级管理人员及从业人员监督管理办法》（证监会令第</a:t>
            </a:r>
            <a:r>
              <a:rPr lang="en-US" altLang="zh-CN" sz="1400" dirty="0">
                <a:solidFill>
                  <a:schemeClr val="tx1"/>
                </a:solidFill>
              </a:rPr>
              <a:t>195</a:t>
            </a:r>
            <a:r>
              <a:rPr lang="zh-CN" altLang="en-US" sz="1400" dirty="0">
                <a:solidFill>
                  <a:schemeClr val="tx1"/>
                </a:solidFill>
              </a:rPr>
              <a:t>号）第四条、第二十二条第（二）项规定。</a:t>
            </a:r>
            <a:endParaRPr lang="zh-CN" altLang="en-US" sz="1400" dirty="0">
              <a:solidFill>
                <a:schemeClr val="tx1"/>
              </a:solidFill>
            </a:endParaRPr>
          </a:p>
          <a:p>
            <a:pPr algn="l"/>
            <a:r>
              <a:rPr sz="1400" dirty="0">
                <a:solidFill>
                  <a:schemeClr val="tx1"/>
                </a:solidFill>
              </a:rPr>
              <a:t>……</a:t>
            </a:r>
            <a:endParaRPr sz="1400" dirty="0">
              <a:solidFill>
                <a:schemeClr val="tx1"/>
              </a:solidFill>
            </a:endParaRPr>
          </a:p>
          <a:p>
            <a:pPr algn="l"/>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200" dirty="0">
                <a:solidFill>
                  <a:schemeClr val="tx1"/>
                </a:solidFill>
                <a:latin typeface="微软雅黑" panose="020B0503020204020204" pitchFamily="34" charset="-122"/>
                <a:ea typeface="微软雅黑" panose="020B0503020204020204" pitchFamily="34" charset="-122"/>
              </a:rPr>
              <a:t>陕西</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  2022年7月8日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r>
              <a:rPr lang="zh-CN" sz="2000" dirty="0">
                <a:solidFill>
                  <a:srgbClr val="0066CC"/>
                </a:solidFill>
                <a:latin typeface="微软雅黑" panose="020B0503020204020204" pitchFamily="34" charset="-122"/>
                <a:ea typeface="微软雅黑" panose="020B0503020204020204" pitchFamily="34" charset="-122"/>
                <a:sym typeface="+mn-ea"/>
              </a:rPr>
              <a:t>三、违反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以义取利</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endParaRPr lang="en-US" altLang="zh-CN" sz="1600" dirty="0">
              <a:solidFill>
                <a:srgbClr val="AB33EF"/>
              </a:solidFill>
              <a:latin typeface="微软雅黑" panose="020B0503020204020204" pitchFamily="34" charset="-122"/>
              <a:ea typeface="微软雅黑" panose="020B0503020204020204" pitchFamily="34" charset="-122"/>
              <a:sym typeface="+mn-ea"/>
            </a:endParaRPr>
          </a:p>
          <a:p>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13</a:t>
            </a:r>
            <a:endParaRPr sz="1800" b="1" dirty="0">
              <a:sym typeface="+mn-ea"/>
            </a:endParaRPr>
          </a:p>
          <a:p>
            <a:pPr algn="ctr"/>
            <a:r>
              <a:rPr sz="1400" b="1" dirty="0">
                <a:sym typeface="+mn-ea"/>
              </a:rPr>
              <a:t>关于对万某采取出具警示函行政监管措施的决定</a:t>
            </a:r>
            <a:endParaRPr sz="1400" b="1" dirty="0">
              <a:sym typeface="+mn-ea"/>
            </a:endParaRPr>
          </a:p>
          <a:p>
            <a:pPr algn="l">
              <a:lnSpc>
                <a:spcPct val="150000"/>
              </a:lnSpc>
            </a:pPr>
            <a:r>
              <a:rPr sz="1400" dirty="0">
                <a:sym typeface="+mn-ea"/>
              </a:rPr>
              <a:t>万某：</a:t>
            </a:r>
            <a:endParaRPr sz="1400" dirty="0">
              <a:sym typeface="+mn-ea"/>
            </a:endParaRPr>
          </a:p>
          <a:p>
            <a:pPr algn="l">
              <a:lnSpc>
                <a:spcPct val="150000"/>
              </a:lnSpc>
            </a:pPr>
            <a:r>
              <a:rPr lang="en-US" sz="1400" dirty="0">
                <a:sym typeface="+mn-ea"/>
              </a:rPr>
              <a:t>       </a:t>
            </a:r>
            <a:r>
              <a:rPr sz="1600" dirty="0">
                <a:sym typeface="+mn-ea"/>
              </a:rPr>
              <a:t>经查，你在某证券有限责任公司西昌月海路证券营业部担任理财经理期间，</a:t>
            </a:r>
            <a:r>
              <a:rPr sz="1600" b="1" dirty="0">
                <a:solidFill>
                  <a:srgbClr val="FF0000"/>
                </a:solidFill>
                <a:sym typeface="+mn-ea"/>
              </a:rPr>
              <a:t>违规向投资者推介不具有证券期货经营资质的平台，获取不正当利益</a:t>
            </a:r>
            <a:r>
              <a:rPr sz="1600" dirty="0">
                <a:sym typeface="+mn-ea"/>
              </a:rPr>
              <a:t>。</a:t>
            </a:r>
            <a:endParaRPr sz="1400" dirty="0">
              <a:sym typeface="+mn-ea"/>
            </a:endParaRPr>
          </a:p>
          <a:p>
            <a:pPr algn="l">
              <a:lnSpc>
                <a:spcPct val="150000"/>
              </a:lnSpc>
            </a:pPr>
            <a:r>
              <a:rPr lang="en-US" sz="1400" dirty="0">
                <a:sym typeface="+mn-ea"/>
              </a:rPr>
              <a:t>      </a:t>
            </a:r>
            <a:r>
              <a:rPr lang="en-US" altLang="zh-CN" sz="1400" dirty="0">
                <a:solidFill>
                  <a:schemeClr val="tx1"/>
                </a:solidFill>
                <a:latin typeface="微软雅黑" panose="020B0503020204020204" pitchFamily="34" charset="-122"/>
                <a:ea typeface="微软雅黑" panose="020B0503020204020204" pitchFamily="34" charset="-122"/>
              </a:rPr>
              <a:t>…… </a:t>
            </a: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400" dirty="0">
                <a:solidFill>
                  <a:schemeClr val="tx1"/>
                </a:solidFill>
                <a:latin typeface="微软雅黑" panose="020B0503020204020204" pitchFamily="34" charset="-122"/>
                <a:ea typeface="微软雅黑" panose="020B0503020204020204" pitchFamily="34" charset="-122"/>
              </a:rPr>
              <a:t> </a:t>
            </a: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200" dirty="0">
                <a:solidFill>
                  <a:schemeClr val="tx1"/>
                </a:solidFill>
                <a:latin typeface="微软雅黑" panose="020B0503020204020204" pitchFamily="34" charset="-122"/>
                <a:ea typeface="微软雅黑" panose="020B0503020204020204" pitchFamily="34" charset="-122"/>
              </a:rPr>
              <a:t>四川</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2020年6月16日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2417445" y="652780"/>
            <a:ext cx="4046855" cy="4356100"/>
          </a:xfrm>
          <a:prstGeom prst="rect">
            <a:avLst/>
          </a:prstGeom>
          <a:solidFill>
            <a:schemeClr val="accent6">
              <a:lumMod val="20000"/>
              <a:lumOff val="80000"/>
            </a:schemeClr>
          </a:solidFill>
          <a:ln w="9525">
            <a:noFill/>
          </a:ln>
        </p:spPr>
        <p:txBody>
          <a:bodyPr wrap="square">
            <a:noAutofit/>
          </a:bodyPr>
          <a:lstStyle/>
          <a:p>
            <a:pPr algn="ctr"/>
            <a:r>
              <a:rPr lang="zh-CN" sz="2400" dirty="0">
                <a:solidFill>
                  <a:schemeClr val="tx1"/>
                </a:solidFill>
                <a:latin typeface="微软雅黑" panose="020B0503020204020204" pitchFamily="34" charset="-122"/>
                <a:ea typeface="微软雅黑" panose="020B0503020204020204" pitchFamily="34" charset="-122"/>
                <a:sym typeface="+mn-ea"/>
              </a:rPr>
              <a:t>目录</a:t>
            </a:r>
            <a:endParaRPr lang="zh-CN" dirty="0">
              <a:solidFill>
                <a:schemeClr val="tx1"/>
              </a:solidFill>
              <a:latin typeface="微软雅黑" panose="020B0503020204020204" pitchFamily="34" charset="-122"/>
              <a:ea typeface="微软雅黑" panose="020B0503020204020204" pitchFamily="34" charset="-122"/>
              <a:sym typeface="+mn-ea"/>
            </a:endParaRPr>
          </a:p>
          <a:p>
            <a:pPr algn="l"/>
            <a:endParaRPr lang="zh-CN" dirty="0">
              <a:solidFill>
                <a:schemeClr val="tx1"/>
              </a:solidFill>
              <a:latin typeface="微软雅黑" panose="020B0503020204020204" pitchFamily="34" charset="-122"/>
              <a:ea typeface="微软雅黑" panose="020B0503020204020204" pitchFamily="34" charset="-122"/>
              <a:sym typeface="+mn-ea"/>
            </a:endParaRPr>
          </a:p>
          <a:p>
            <a:pPr algn="l">
              <a:lnSpc>
                <a:spcPct val="150000"/>
              </a:lnSpc>
            </a:pPr>
            <a:r>
              <a:rPr lang="zh-CN" dirty="0">
                <a:solidFill>
                  <a:schemeClr val="tx1"/>
                </a:solidFill>
                <a:latin typeface="微软雅黑" panose="020B0503020204020204" pitchFamily="34" charset="-122"/>
                <a:ea typeface="微软雅黑" panose="020B0503020204020204" pitchFamily="34" charset="-122"/>
                <a:sym typeface="+mn-ea"/>
              </a:rPr>
              <a:t>一、六大职业道德准则</a:t>
            </a:r>
            <a:endParaRPr lang="zh-CN" dirty="0">
              <a:solidFill>
                <a:schemeClr val="tx1"/>
              </a:solidFill>
              <a:latin typeface="微软雅黑" panose="020B0503020204020204" pitchFamily="34" charset="-122"/>
              <a:ea typeface="微软雅黑" panose="020B0503020204020204" pitchFamily="34" charset="-122"/>
              <a:sym typeface="+mn-ea"/>
            </a:endParaRPr>
          </a:p>
          <a:p>
            <a:pPr algn="l">
              <a:lnSpc>
                <a:spcPct val="150000"/>
              </a:lnSpc>
            </a:pPr>
            <a:r>
              <a:rPr lang="zh-CN" dirty="0">
                <a:solidFill>
                  <a:schemeClr val="tx1"/>
                </a:solidFill>
                <a:latin typeface="微软雅黑" panose="020B0503020204020204" pitchFamily="34" charset="-122"/>
                <a:ea typeface="微软雅黑" panose="020B0503020204020204" pitchFamily="34" charset="-122"/>
                <a:sym typeface="+mn-ea"/>
              </a:rPr>
              <a:t>二、违反</a:t>
            </a:r>
            <a:r>
              <a:rPr lang="en-US" altLang="zh-CN" dirty="0">
                <a:solidFill>
                  <a:schemeClr val="tx1"/>
                </a:solidFill>
                <a:latin typeface="微软雅黑" panose="020B0503020204020204" pitchFamily="34" charset="-122"/>
                <a:ea typeface="微软雅黑" panose="020B0503020204020204" pitchFamily="34" charset="-122"/>
                <a:sym typeface="+mn-ea"/>
              </a:rPr>
              <a:t>“</a:t>
            </a:r>
            <a:r>
              <a:rPr lang="zh-CN" dirty="0">
                <a:solidFill>
                  <a:schemeClr val="tx1"/>
                </a:solidFill>
                <a:latin typeface="微软雅黑" panose="020B0503020204020204" pitchFamily="34" charset="-122"/>
                <a:ea typeface="微软雅黑" panose="020B0503020204020204" pitchFamily="34" charset="-122"/>
                <a:sym typeface="+mn-ea"/>
              </a:rPr>
              <a:t>诚实守信</a:t>
            </a:r>
            <a:r>
              <a:rPr lang="en-US" altLang="zh-CN" dirty="0">
                <a:solidFill>
                  <a:schemeClr val="tx1"/>
                </a:solidFill>
                <a:latin typeface="微软雅黑" panose="020B0503020204020204" pitchFamily="34" charset="-122"/>
                <a:ea typeface="微软雅黑" panose="020B0503020204020204" pitchFamily="34" charset="-122"/>
                <a:sym typeface="+mn-ea"/>
              </a:rPr>
              <a:t>”</a:t>
            </a:r>
            <a:r>
              <a:rPr lang="zh-CN" dirty="0">
                <a:solidFill>
                  <a:schemeClr val="tx1"/>
                </a:solidFill>
                <a:latin typeface="微软雅黑" panose="020B0503020204020204" pitchFamily="34" charset="-122"/>
                <a:ea typeface="微软雅黑" panose="020B0503020204020204" pitchFamily="34" charset="-122"/>
                <a:sym typeface="+mn-ea"/>
              </a:rPr>
              <a:t>的案例</a:t>
            </a:r>
            <a:endParaRPr lang="zh-CN" dirty="0">
              <a:solidFill>
                <a:schemeClr val="tx1"/>
              </a:solidFill>
              <a:latin typeface="微软雅黑" panose="020B0503020204020204" pitchFamily="34" charset="-122"/>
              <a:ea typeface="微软雅黑" panose="020B0503020204020204" pitchFamily="34" charset="-122"/>
              <a:sym typeface="+mn-ea"/>
            </a:endParaRPr>
          </a:p>
          <a:p>
            <a:pPr algn="l">
              <a:lnSpc>
                <a:spcPct val="150000"/>
              </a:lnSpc>
            </a:pPr>
            <a:r>
              <a:rPr lang="zh-CN" dirty="0">
                <a:solidFill>
                  <a:schemeClr val="tx1"/>
                </a:solidFill>
                <a:latin typeface="微软雅黑" panose="020B0503020204020204" pitchFamily="34" charset="-122"/>
                <a:ea typeface="微软雅黑" panose="020B0503020204020204" pitchFamily="34" charset="-122"/>
                <a:sym typeface="+mn-ea"/>
              </a:rPr>
              <a:t>三、违反</a:t>
            </a:r>
            <a:r>
              <a:rPr lang="en-US" altLang="zh-CN" dirty="0">
                <a:solidFill>
                  <a:schemeClr val="tx1"/>
                </a:solidFill>
                <a:latin typeface="微软雅黑" panose="020B0503020204020204" pitchFamily="34" charset="-122"/>
                <a:ea typeface="微软雅黑" panose="020B0503020204020204" pitchFamily="34" charset="-122"/>
                <a:sym typeface="+mn-ea"/>
              </a:rPr>
              <a:t>“</a:t>
            </a:r>
            <a:r>
              <a:rPr lang="zh-CN" dirty="0">
                <a:solidFill>
                  <a:schemeClr val="tx1"/>
                </a:solidFill>
                <a:latin typeface="微软雅黑" panose="020B0503020204020204" pitchFamily="34" charset="-122"/>
                <a:ea typeface="微软雅黑" panose="020B0503020204020204" pitchFamily="34" charset="-122"/>
                <a:sym typeface="+mn-ea"/>
              </a:rPr>
              <a:t>以义取利</a:t>
            </a:r>
            <a:r>
              <a:rPr lang="en-US" altLang="zh-CN" dirty="0">
                <a:solidFill>
                  <a:schemeClr val="tx1"/>
                </a:solidFill>
                <a:latin typeface="微软雅黑" panose="020B0503020204020204" pitchFamily="34" charset="-122"/>
                <a:ea typeface="微软雅黑" panose="020B0503020204020204" pitchFamily="34" charset="-122"/>
                <a:sym typeface="+mn-ea"/>
              </a:rPr>
              <a:t>”</a:t>
            </a:r>
            <a:r>
              <a:rPr lang="zh-CN" dirty="0">
                <a:solidFill>
                  <a:schemeClr val="tx1"/>
                </a:solidFill>
                <a:latin typeface="微软雅黑" panose="020B0503020204020204" pitchFamily="34" charset="-122"/>
                <a:ea typeface="微软雅黑" panose="020B0503020204020204" pitchFamily="34" charset="-122"/>
                <a:sym typeface="+mn-ea"/>
              </a:rPr>
              <a:t>的案例</a:t>
            </a:r>
            <a:endParaRPr lang="zh-CN" dirty="0">
              <a:solidFill>
                <a:schemeClr val="tx1"/>
              </a:solidFill>
              <a:latin typeface="微软雅黑" panose="020B0503020204020204" pitchFamily="34" charset="-122"/>
              <a:ea typeface="微软雅黑" panose="020B0503020204020204" pitchFamily="34" charset="-122"/>
              <a:sym typeface="+mn-ea"/>
            </a:endParaRPr>
          </a:p>
          <a:p>
            <a:pPr algn="l">
              <a:lnSpc>
                <a:spcPct val="150000"/>
              </a:lnSpc>
            </a:pPr>
            <a:r>
              <a:rPr lang="zh-CN" dirty="0">
                <a:solidFill>
                  <a:schemeClr val="tx1"/>
                </a:solidFill>
                <a:latin typeface="微软雅黑" panose="020B0503020204020204" pitchFamily="34" charset="-122"/>
                <a:ea typeface="微软雅黑" panose="020B0503020204020204" pitchFamily="34" charset="-122"/>
                <a:sym typeface="+mn-ea"/>
              </a:rPr>
              <a:t>四、违反</a:t>
            </a:r>
            <a:r>
              <a:rPr lang="en-US" altLang="zh-CN" dirty="0">
                <a:solidFill>
                  <a:schemeClr val="tx1"/>
                </a:solidFill>
                <a:latin typeface="微软雅黑" panose="020B0503020204020204" pitchFamily="34" charset="-122"/>
                <a:ea typeface="微软雅黑" panose="020B0503020204020204" pitchFamily="34" charset="-122"/>
                <a:sym typeface="+mn-ea"/>
              </a:rPr>
              <a:t>“</a:t>
            </a:r>
            <a:r>
              <a:rPr lang="zh-CN" dirty="0">
                <a:solidFill>
                  <a:schemeClr val="tx1"/>
                </a:solidFill>
                <a:latin typeface="微软雅黑" panose="020B0503020204020204" pitchFamily="34" charset="-122"/>
                <a:ea typeface="微软雅黑" panose="020B0503020204020204" pitchFamily="34" charset="-122"/>
                <a:sym typeface="+mn-ea"/>
              </a:rPr>
              <a:t>稳健审慎</a:t>
            </a:r>
            <a:r>
              <a:rPr lang="en-US" altLang="zh-CN" dirty="0">
                <a:solidFill>
                  <a:schemeClr val="tx1"/>
                </a:solidFill>
                <a:latin typeface="微软雅黑" panose="020B0503020204020204" pitchFamily="34" charset="-122"/>
                <a:ea typeface="微软雅黑" panose="020B0503020204020204" pitchFamily="34" charset="-122"/>
                <a:sym typeface="+mn-ea"/>
              </a:rPr>
              <a:t>”</a:t>
            </a:r>
            <a:r>
              <a:rPr lang="zh-CN" dirty="0">
                <a:solidFill>
                  <a:schemeClr val="tx1"/>
                </a:solidFill>
                <a:latin typeface="微软雅黑" panose="020B0503020204020204" pitchFamily="34" charset="-122"/>
                <a:ea typeface="微软雅黑" panose="020B0503020204020204" pitchFamily="34" charset="-122"/>
                <a:sym typeface="+mn-ea"/>
              </a:rPr>
              <a:t>的案例</a:t>
            </a:r>
            <a:endParaRPr lang="zh-CN" dirty="0">
              <a:solidFill>
                <a:schemeClr val="tx1"/>
              </a:solidFill>
              <a:latin typeface="微软雅黑" panose="020B0503020204020204" pitchFamily="34" charset="-122"/>
              <a:ea typeface="微软雅黑" panose="020B0503020204020204" pitchFamily="34" charset="-122"/>
              <a:sym typeface="+mn-ea"/>
            </a:endParaRPr>
          </a:p>
          <a:p>
            <a:pPr algn="l">
              <a:lnSpc>
                <a:spcPct val="150000"/>
              </a:lnSpc>
            </a:pPr>
            <a:r>
              <a:rPr lang="zh-CN" dirty="0">
                <a:solidFill>
                  <a:schemeClr val="tx1"/>
                </a:solidFill>
                <a:latin typeface="微软雅黑" panose="020B0503020204020204" pitchFamily="34" charset="-122"/>
                <a:ea typeface="微软雅黑" panose="020B0503020204020204" pitchFamily="34" charset="-122"/>
                <a:sym typeface="+mn-ea"/>
              </a:rPr>
              <a:t>五、违反</a:t>
            </a:r>
            <a:r>
              <a:rPr lang="en-US" altLang="zh-CN" dirty="0">
                <a:solidFill>
                  <a:schemeClr val="tx1"/>
                </a:solidFill>
                <a:latin typeface="微软雅黑" panose="020B0503020204020204" pitchFamily="34" charset="-122"/>
                <a:ea typeface="微软雅黑" panose="020B0503020204020204" pitchFamily="34" charset="-122"/>
                <a:sym typeface="+mn-ea"/>
              </a:rPr>
              <a:t>“</a:t>
            </a:r>
            <a:r>
              <a:rPr lang="zh-CN" altLang="en-US" dirty="0">
                <a:solidFill>
                  <a:schemeClr val="tx1"/>
                </a:solidFill>
                <a:latin typeface="微软雅黑" panose="020B0503020204020204" pitchFamily="34" charset="-122"/>
                <a:ea typeface="微软雅黑" panose="020B0503020204020204" pitchFamily="34" charset="-122"/>
                <a:sym typeface="+mn-ea"/>
              </a:rPr>
              <a:t>守正创新</a:t>
            </a:r>
            <a:r>
              <a:rPr lang="en-US" altLang="zh-CN" dirty="0">
                <a:solidFill>
                  <a:schemeClr val="tx1"/>
                </a:solidFill>
                <a:latin typeface="微软雅黑" panose="020B0503020204020204" pitchFamily="34" charset="-122"/>
                <a:ea typeface="微软雅黑" panose="020B0503020204020204" pitchFamily="34" charset="-122"/>
                <a:sym typeface="+mn-ea"/>
              </a:rPr>
              <a:t>”</a:t>
            </a:r>
            <a:r>
              <a:rPr lang="zh-CN" altLang="en-US" dirty="0">
                <a:solidFill>
                  <a:schemeClr val="tx1"/>
                </a:solidFill>
                <a:latin typeface="微软雅黑" panose="020B0503020204020204" pitchFamily="34" charset="-122"/>
                <a:ea typeface="微软雅黑" panose="020B0503020204020204" pitchFamily="34" charset="-122"/>
                <a:sym typeface="+mn-ea"/>
              </a:rPr>
              <a:t>的案例</a:t>
            </a:r>
            <a:endParaRPr lang="zh-CN" altLang="en-US" dirty="0">
              <a:solidFill>
                <a:schemeClr val="tx1"/>
              </a:solidFill>
              <a:latin typeface="微软雅黑" panose="020B0503020204020204" pitchFamily="34" charset="-122"/>
              <a:ea typeface="微软雅黑" panose="020B0503020204020204" pitchFamily="34" charset="-122"/>
              <a:sym typeface="+mn-ea"/>
            </a:endParaRPr>
          </a:p>
          <a:p>
            <a:pPr algn="l">
              <a:lnSpc>
                <a:spcPct val="150000"/>
              </a:lnSpc>
            </a:pPr>
            <a:r>
              <a:rPr lang="zh-CN" altLang="en-US" dirty="0">
                <a:solidFill>
                  <a:schemeClr val="tx1"/>
                </a:solidFill>
                <a:latin typeface="微软雅黑" panose="020B0503020204020204" pitchFamily="34" charset="-122"/>
                <a:ea typeface="微软雅黑" panose="020B0503020204020204" pitchFamily="34" charset="-122"/>
                <a:sym typeface="+mn-ea"/>
              </a:rPr>
              <a:t>六、违反</a:t>
            </a:r>
            <a:r>
              <a:rPr lang="en-US" altLang="zh-CN" dirty="0">
                <a:solidFill>
                  <a:schemeClr val="tx1"/>
                </a:solidFill>
                <a:latin typeface="微软雅黑" panose="020B0503020204020204" pitchFamily="34" charset="-122"/>
                <a:ea typeface="微软雅黑" panose="020B0503020204020204" pitchFamily="34" charset="-122"/>
                <a:sym typeface="+mn-ea"/>
              </a:rPr>
              <a:t>“</a:t>
            </a:r>
            <a:r>
              <a:rPr lang="zh-CN" altLang="en-US" dirty="0">
                <a:solidFill>
                  <a:schemeClr val="tx1"/>
                </a:solidFill>
                <a:latin typeface="微软雅黑" panose="020B0503020204020204" pitchFamily="34" charset="-122"/>
                <a:ea typeface="微软雅黑" panose="020B0503020204020204" pitchFamily="34" charset="-122"/>
                <a:sym typeface="+mn-ea"/>
              </a:rPr>
              <a:t>廉洁自律</a:t>
            </a:r>
            <a:r>
              <a:rPr lang="en-US" altLang="zh-CN" dirty="0">
                <a:solidFill>
                  <a:schemeClr val="tx1"/>
                </a:solidFill>
                <a:latin typeface="微软雅黑" panose="020B0503020204020204" pitchFamily="34" charset="-122"/>
                <a:ea typeface="微软雅黑" panose="020B0503020204020204" pitchFamily="34" charset="-122"/>
                <a:sym typeface="+mn-ea"/>
              </a:rPr>
              <a:t>”</a:t>
            </a:r>
            <a:r>
              <a:rPr lang="zh-CN" altLang="en-US" dirty="0">
                <a:solidFill>
                  <a:schemeClr val="tx1"/>
                </a:solidFill>
                <a:latin typeface="微软雅黑" panose="020B0503020204020204" pitchFamily="34" charset="-122"/>
                <a:ea typeface="微软雅黑" panose="020B0503020204020204" pitchFamily="34" charset="-122"/>
                <a:sym typeface="+mn-ea"/>
              </a:rPr>
              <a:t>的案例</a:t>
            </a:r>
            <a:endParaRPr lang="zh-CN" altLang="en-US" dirty="0">
              <a:solidFill>
                <a:schemeClr val="tx1"/>
              </a:solidFill>
              <a:latin typeface="微软雅黑" panose="020B0503020204020204" pitchFamily="34" charset="-122"/>
              <a:ea typeface="微软雅黑" panose="020B0503020204020204" pitchFamily="34" charset="-122"/>
              <a:sym typeface="+mn-ea"/>
            </a:endParaRPr>
          </a:p>
          <a:p>
            <a:pPr algn="l">
              <a:lnSpc>
                <a:spcPct val="150000"/>
              </a:lnSpc>
            </a:pPr>
            <a:r>
              <a:rPr lang="zh-CN" altLang="en-US" dirty="0">
                <a:solidFill>
                  <a:schemeClr val="tx1"/>
                </a:solidFill>
                <a:latin typeface="微软雅黑" panose="020B0503020204020204" pitchFamily="34" charset="-122"/>
                <a:ea typeface="微软雅黑" panose="020B0503020204020204" pitchFamily="34" charset="-122"/>
                <a:sym typeface="+mn-ea"/>
              </a:rPr>
              <a:t>七、违反</a:t>
            </a:r>
            <a:r>
              <a:rPr lang="en-US" altLang="zh-CN" dirty="0">
                <a:solidFill>
                  <a:schemeClr val="tx1"/>
                </a:solidFill>
                <a:latin typeface="微软雅黑" panose="020B0503020204020204" pitchFamily="34" charset="-122"/>
                <a:ea typeface="微软雅黑" panose="020B0503020204020204" pitchFamily="34" charset="-122"/>
                <a:sym typeface="+mn-ea"/>
              </a:rPr>
              <a:t>“</a:t>
            </a:r>
            <a:r>
              <a:rPr lang="zh-CN" altLang="en-US" dirty="0">
                <a:solidFill>
                  <a:schemeClr val="tx1"/>
                </a:solidFill>
                <a:latin typeface="微软雅黑" panose="020B0503020204020204" pitchFamily="34" charset="-122"/>
                <a:ea typeface="微软雅黑" panose="020B0503020204020204" pitchFamily="34" charset="-122"/>
                <a:sym typeface="+mn-ea"/>
              </a:rPr>
              <a:t>依法合规</a:t>
            </a:r>
            <a:r>
              <a:rPr lang="en-US" altLang="zh-CN" dirty="0">
                <a:solidFill>
                  <a:schemeClr val="tx1"/>
                </a:solidFill>
                <a:latin typeface="微软雅黑" panose="020B0503020204020204" pitchFamily="34" charset="-122"/>
                <a:ea typeface="微软雅黑" panose="020B0503020204020204" pitchFamily="34" charset="-122"/>
                <a:sym typeface="+mn-ea"/>
              </a:rPr>
              <a:t>”</a:t>
            </a:r>
            <a:r>
              <a:rPr lang="zh-CN" altLang="en-US" dirty="0">
                <a:solidFill>
                  <a:schemeClr val="tx1"/>
                </a:solidFill>
                <a:latin typeface="微软雅黑" panose="020B0503020204020204" pitchFamily="34" charset="-122"/>
                <a:ea typeface="微软雅黑" panose="020B0503020204020204" pitchFamily="34" charset="-122"/>
                <a:sym typeface="+mn-ea"/>
              </a:rPr>
              <a:t>的案例</a:t>
            </a:r>
            <a:endParaRPr lang="zh-CN" dirty="0">
              <a:solidFill>
                <a:schemeClr val="tx1"/>
              </a:solidFill>
              <a:latin typeface="微软雅黑" panose="020B0503020204020204" pitchFamily="34" charset="-122"/>
              <a:ea typeface="微软雅黑" panose="020B0503020204020204" pitchFamily="34" charset="-122"/>
              <a:sym typeface="+mn-ea"/>
            </a:endParaRPr>
          </a:p>
          <a:p>
            <a:endParaRPr lang="zh-CN" altLang="zh-CN" sz="1200" dirty="0">
              <a:solidFill>
                <a:srgbClr val="0066CC"/>
              </a:solidFill>
              <a:latin typeface="微软雅黑" panose="020B0503020204020204" pitchFamily="34" charset="-122"/>
              <a:ea typeface="微软雅黑" panose="020B0503020204020204" pitchFamily="34" charset="-122"/>
              <a:sym typeface="+mn-ea"/>
            </a:endParaRPr>
          </a:p>
          <a:p>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三、违反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以义取利</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14</a:t>
            </a:r>
            <a:endParaRPr sz="1600" b="1" dirty="0">
              <a:sym typeface="+mn-ea"/>
            </a:endParaRPr>
          </a:p>
          <a:p>
            <a:pPr algn="ctr"/>
            <a:endParaRPr sz="1800" b="1" dirty="0">
              <a:sym typeface="+mn-ea"/>
            </a:endParaRPr>
          </a:p>
          <a:p>
            <a:pPr algn="ctr"/>
            <a:r>
              <a:rPr sz="1400" b="1" dirty="0">
                <a:sym typeface="+mn-ea"/>
              </a:rPr>
              <a:t>关于对熊某采取出具警示函措施的决定</a:t>
            </a:r>
            <a:endParaRPr sz="1400" b="1" dirty="0">
              <a:sym typeface="+mn-ea"/>
            </a:endParaRPr>
          </a:p>
          <a:p>
            <a:pPr algn="l"/>
            <a:r>
              <a:rPr sz="1400" dirty="0">
                <a:sym typeface="+mn-ea"/>
              </a:rPr>
              <a:t>熊某：</a:t>
            </a:r>
            <a:endParaRPr sz="1400" dirty="0">
              <a:sym typeface="+mn-ea"/>
            </a:endParaRPr>
          </a:p>
          <a:p>
            <a:pPr algn="l">
              <a:lnSpc>
                <a:spcPct val="150000"/>
              </a:lnSpc>
            </a:pPr>
            <a:r>
              <a:rPr lang="en-US" sz="1400" dirty="0">
                <a:sym typeface="+mn-ea"/>
              </a:rPr>
              <a:t>        </a:t>
            </a:r>
            <a:r>
              <a:rPr sz="1400" dirty="0">
                <a:sym typeface="+mn-ea"/>
              </a:rPr>
              <a:t>经查，你在某证券股份有限公司成都天府大道证券营业部任职期间，</a:t>
            </a:r>
            <a:r>
              <a:rPr sz="1400" b="1" dirty="0">
                <a:solidFill>
                  <a:schemeClr val="tx1"/>
                </a:solidFill>
                <a:sym typeface="+mn-ea"/>
              </a:rPr>
              <a:t>实名通过抖音账号发布短视频、开展直播，对A股大盘及板块走势进行分析、为某“金融职业技能学校”引流，</a:t>
            </a:r>
            <a:r>
              <a:rPr sz="1600" b="1" dirty="0">
                <a:solidFill>
                  <a:srgbClr val="FF0000"/>
                </a:solidFill>
                <a:sym typeface="+mn-ea"/>
              </a:rPr>
              <a:t>并通过收取直播打赏、直播会员订阅费、感谢费等</a:t>
            </a:r>
            <a:r>
              <a:rPr lang="zh-CN" sz="1600" b="1" dirty="0">
                <a:solidFill>
                  <a:srgbClr val="FF0000"/>
                </a:solidFill>
                <a:sym typeface="+mn-ea"/>
              </a:rPr>
              <a:t>方</a:t>
            </a:r>
            <a:r>
              <a:rPr sz="1600" b="1" dirty="0">
                <a:solidFill>
                  <a:srgbClr val="FF0000"/>
                </a:solidFill>
                <a:sym typeface="+mn-ea"/>
              </a:rPr>
              <a:t>式谋取不正当利益</a:t>
            </a:r>
            <a:r>
              <a:rPr sz="1400" dirty="0">
                <a:sym typeface="+mn-ea"/>
              </a:rPr>
              <a:t>。</a:t>
            </a:r>
            <a:endParaRPr sz="1400" dirty="0">
              <a:sym typeface="+mn-ea"/>
            </a:endParaRPr>
          </a:p>
          <a:p>
            <a:pPr algn="l">
              <a:lnSpc>
                <a:spcPct val="150000"/>
              </a:lnSpc>
            </a:pPr>
            <a:r>
              <a:rPr lang="en-US" sz="1400" dirty="0">
                <a:sym typeface="+mn-ea"/>
              </a:rPr>
              <a:t>      </a:t>
            </a:r>
            <a:r>
              <a:rPr lang="en-US" altLang="zh-CN" sz="1400" dirty="0">
                <a:solidFill>
                  <a:schemeClr val="tx1"/>
                </a:solidFill>
                <a:latin typeface="微软雅黑" panose="020B0503020204020204" pitchFamily="34" charset="-122"/>
                <a:ea typeface="微软雅黑" panose="020B0503020204020204" pitchFamily="34" charset="-122"/>
              </a:rPr>
              <a:t>…… </a:t>
            </a: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400" dirty="0">
                <a:solidFill>
                  <a:schemeClr val="tx1"/>
                </a:solidFill>
                <a:latin typeface="微软雅黑" panose="020B0503020204020204" pitchFamily="34" charset="-122"/>
                <a:ea typeface="微软雅黑" panose="020B0503020204020204" pitchFamily="34" charset="-122"/>
              </a:rPr>
              <a:t> </a:t>
            </a: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200" dirty="0">
                <a:solidFill>
                  <a:schemeClr val="tx1"/>
                </a:solidFill>
                <a:latin typeface="微软雅黑" panose="020B0503020204020204" pitchFamily="34" charset="-122"/>
                <a:ea typeface="微软雅黑" panose="020B0503020204020204" pitchFamily="34" charset="-122"/>
              </a:rPr>
              <a:t>四川证监局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2023年4月27日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三、违反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以义取利</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15</a:t>
            </a:r>
            <a:endParaRPr sz="1600" b="1" dirty="0">
              <a:sym typeface="+mn-ea"/>
            </a:endParaRPr>
          </a:p>
          <a:p>
            <a:pPr algn="ctr"/>
            <a:endParaRPr sz="1800" b="1" dirty="0">
              <a:sym typeface="+mn-ea"/>
            </a:endParaRPr>
          </a:p>
          <a:p>
            <a:pPr algn="ctr"/>
            <a:r>
              <a:rPr sz="1400" dirty="0">
                <a:sym typeface="+mn-ea"/>
              </a:rPr>
              <a:t>深圳证监局关于对林某采取出具警示函措施的决定</a:t>
            </a:r>
            <a:endParaRPr sz="1400" dirty="0">
              <a:sym typeface="+mn-ea"/>
            </a:endParaRPr>
          </a:p>
          <a:p>
            <a:pPr algn="l"/>
            <a:endParaRPr sz="1400" dirty="0">
              <a:sym typeface="+mn-ea"/>
            </a:endParaRPr>
          </a:p>
          <a:p>
            <a:pPr algn="l"/>
            <a:r>
              <a:rPr sz="1400" dirty="0">
                <a:sym typeface="+mn-ea"/>
              </a:rPr>
              <a:t>林某：</a:t>
            </a:r>
            <a:endParaRPr sz="1400" dirty="0">
              <a:sym typeface="+mn-ea"/>
            </a:endParaRPr>
          </a:p>
          <a:p>
            <a:pPr algn="l">
              <a:lnSpc>
                <a:spcPct val="150000"/>
              </a:lnSpc>
            </a:pPr>
            <a:r>
              <a:rPr lang="en-US" sz="1400" dirty="0">
                <a:sym typeface="+mn-ea"/>
              </a:rPr>
              <a:t>        </a:t>
            </a:r>
            <a:r>
              <a:rPr sz="1400" dirty="0">
                <a:sym typeface="+mn-ea"/>
              </a:rPr>
              <a:t>经查，我局发现你在某证券股份有限公司浙江分公司从业期间，</a:t>
            </a:r>
            <a:r>
              <a:rPr sz="1600" b="1" dirty="0">
                <a:solidFill>
                  <a:srgbClr val="FF0000"/>
                </a:solidFill>
                <a:sym typeface="+mn-ea"/>
              </a:rPr>
              <a:t>存在私下招揽客户开展证券投资咨询业务并收取服务费用的行为</a:t>
            </a:r>
            <a:r>
              <a:rPr sz="1400" dirty="0">
                <a:sym typeface="+mn-ea"/>
              </a:rPr>
              <a:t>。</a:t>
            </a:r>
            <a:endParaRPr sz="1400" dirty="0">
              <a:sym typeface="+mn-ea"/>
            </a:endParaRPr>
          </a:p>
          <a:p>
            <a:pPr algn="l">
              <a:lnSpc>
                <a:spcPct val="150000"/>
              </a:lnSpc>
            </a:pPr>
            <a:r>
              <a:rPr lang="en-US" sz="1400" dirty="0">
                <a:sym typeface="+mn-ea"/>
              </a:rPr>
              <a:t>       </a:t>
            </a:r>
            <a:r>
              <a:rPr lang="en-US" altLang="zh-CN" sz="1400" dirty="0">
                <a:solidFill>
                  <a:schemeClr val="tx1"/>
                </a:solidFill>
                <a:latin typeface="微软雅黑" panose="020B0503020204020204" pitchFamily="34" charset="-122"/>
                <a:ea typeface="微软雅黑" panose="020B0503020204020204" pitchFamily="34" charset="-122"/>
              </a:rPr>
              <a:t>…… </a:t>
            </a: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400" dirty="0">
                <a:solidFill>
                  <a:schemeClr val="tx1"/>
                </a:solidFill>
                <a:latin typeface="微软雅黑" panose="020B0503020204020204" pitchFamily="34" charset="-122"/>
                <a:ea typeface="微软雅黑" panose="020B0503020204020204" pitchFamily="34" charset="-122"/>
              </a:rPr>
              <a:t> </a:t>
            </a: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200" dirty="0">
                <a:solidFill>
                  <a:schemeClr val="tx1"/>
                </a:solidFill>
                <a:latin typeface="微软雅黑" panose="020B0503020204020204" pitchFamily="34" charset="-122"/>
                <a:ea typeface="微软雅黑" panose="020B0503020204020204" pitchFamily="34" charset="-122"/>
              </a:rPr>
              <a:t>深圳</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2023年10月8日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三、违反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以义取利</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16</a:t>
            </a:r>
            <a:endParaRPr sz="1600" b="1" dirty="0">
              <a:sym typeface="+mn-ea"/>
            </a:endParaRPr>
          </a:p>
          <a:p>
            <a:pPr algn="ctr"/>
            <a:endParaRPr sz="1800" b="1" dirty="0">
              <a:sym typeface="+mn-ea"/>
            </a:endParaRPr>
          </a:p>
          <a:p>
            <a:pPr algn="ctr"/>
            <a:r>
              <a:rPr lang="zh-CN" altLang="en-US" sz="1400" dirty="0">
                <a:sym typeface="+mn-ea"/>
              </a:rPr>
              <a:t>关于对周某采取认定为不适当人选监管措施的决定</a:t>
            </a:r>
            <a:endParaRPr lang="zh-CN" altLang="en-US" sz="1400" dirty="0">
              <a:sym typeface="+mn-ea"/>
            </a:endParaRPr>
          </a:p>
          <a:p>
            <a:pPr algn="l"/>
            <a:endParaRPr sz="1400" dirty="0">
              <a:sym typeface="+mn-ea"/>
            </a:endParaRPr>
          </a:p>
          <a:p>
            <a:pPr algn="l"/>
            <a:r>
              <a:rPr lang="zh-CN" altLang="en-US" sz="1400" dirty="0">
                <a:solidFill>
                  <a:schemeClr val="tx1"/>
                </a:solidFill>
              </a:rPr>
              <a:t>周某：</a:t>
            </a:r>
            <a:endParaRPr lang="zh-CN" altLang="en-US" sz="1400" dirty="0">
              <a:solidFill>
                <a:schemeClr val="tx1"/>
              </a:solidFill>
            </a:endParaRPr>
          </a:p>
          <a:p>
            <a:pPr algn="l">
              <a:lnSpc>
                <a:spcPct val="150000"/>
              </a:lnSpc>
            </a:pPr>
            <a:r>
              <a:rPr lang="en-US" altLang="zh-CN" sz="1400" dirty="0">
                <a:solidFill>
                  <a:schemeClr val="tx1"/>
                </a:solidFill>
              </a:rPr>
              <a:t>       </a:t>
            </a:r>
            <a:r>
              <a:rPr lang="en-US" altLang="zh-CN" sz="1600" dirty="0">
                <a:solidFill>
                  <a:schemeClr val="tx1"/>
                </a:solidFill>
              </a:rPr>
              <a:t> </a:t>
            </a:r>
            <a:r>
              <a:rPr lang="zh-CN" altLang="en-US" sz="1600" dirty="0">
                <a:solidFill>
                  <a:schemeClr val="tx1"/>
                </a:solidFill>
              </a:rPr>
              <a:t>经查，你在某证券有限责任公司（以下简称某证券）佛山分公司担任负责人期间，</a:t>
            </a:r>
            <a:r>
              <a:rPr lang="zh-CN" altLang="en-US" sz="1600" b="1" dirty="0">
                <a:solidFill>
                  <a:srgbClr val="FF0000"/>
                </a:solidFill>
              </a:rPr>
              <a:t>私自向投资者销售非某证券代销的私募证券投资基金，并从中获取不正当利益</a:t>
            </a:r>
            <a:r>
              <a:rPr lang="zh-CN" altLang="en-US" sz="1600" dirty="0">
                <a:solidFill>
                  <a:schemeClr val="tx1"/>
                </a:solidFill>
              </a:rPr>
              <a:t>。</a:t>
            </a:r>
            <a:endParaRPr lang="zh-CN" altLang="en-US" sz="1400" dirty="0">
              <a:solidFill>
                <a:schemeClr val="tx1"/>
              </a:solidFill>
            </a:endParaRPr>
          </a:p>
          <a:p>
            <a:pPr algn="l"/>
            <a:r>
              <a:rPr lang="zh-CN" altLang="en-US" sz="1400" dirty="0">
                <a:solidFill>
                  <a:schemeClr val="tx1"/>
                </a:solidFill>
              </a:rPr>
              <a:t>…… </a:t>
            </a:r>
            <a:endParaRPr lang="zh-CN" altLang="en-US" sz="1400" dirty="0">
              <a:solidFill>
                <a:schemeClr val="tx1"/>
              </a:solidFill>
            </a:endParaRPr>
          </a:p>
          <a:p>
            <a:pPr algn="l"/>
            <a:r>
              <a:rPr lang="zh-CN" altLang="en-US" sz="1400" dirty="0">
                <a:solidFill>
                  <a:schemeClr val="tx1"/>
                </a:solidFill>
              </a:rPr>
              <a:t> </a:t>
            </a:r>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广东证监局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4</a:t>
            </a:r>
            <a:r>
              <a:rPr lang="zh-CN" altLang="en-US" sz="1400" dirty="0">
                <a:solidFill>
                  <a:schemeClr val="tx1"/>
                </a:solidFill>
              </a:rPr>
              <a:t>年</a:t>
            </a:r>
            <a:r>
              <a:rPr lang="en-US" altLang="zh-CN" sz="1400" dirty="0">
                <a:solidFill>
                  <a:schemeClr val="tx1"/>
                </a:solidFill>
              </a:rPr>
              <a:t>7</a:t>
            </a:r>
            <a:r>
              <a:rPr lang="zh-CN" altLang="en-US" sz="1400" dirty="0">
                <a:solidFill>
                  <a:schemeClr val="tx1"/>
                </a:solidFill>
              </a:rPr>
              <a:t>月</a:t>
            </a:r>
            <a:r>
              <a:rPr lang="en-US" altLang="zh-CN" sz="1400" dirty="0">
                <a:solidFill>
                  <a:schemeClr val="tx1"/>
                </a:solidFill>
              </a:rPr>
              <a:t>25</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三、违反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以义取利</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17</a:t>
            </a:r>
            <a:endParaRPr sz="1600" b="1" dirty="0">
              <a:sym typeface="+mn-ea"/>
            </a:endParaRPr>
          </a:p>
          <a:p>
            <a:pPr algn="ctr"/>
            <a:endParaRPr sz="1800" b="1" dirty="0">
              <a:sym typeface="+mn-ea"/>
            </a:endParaRPr>
          </a:p>
          <a:p>
            <a:pPr algn="ctr"/>
            <a:r>
              <a:rPr lang="zh-CN" altLang="en-US" sz="1400" dirty="0">
                <a:sym typeface="+mn-ea"/>
              </a:rPr>
              <a:t>江苏证监局关于对陈泽采取出具警示函行政监管措施的决定</a:t>
            </a:r>
            <a:endParaRPr lang="zh-CN" altLang="en-US" sz="1400" dirty="0">
              <a:sym typeface="+mn-ea"/>
            </a:endParaRPr>
          </a:p>
          <a:p>
            <a:pPr algn="l"/>
            <a:r>
              <a:rPr lang="zh-CN" altLang="en-US" sz="1400" dirty="0">
                <a:solidFill>
                  <a:schemeClr val="tx1"/>
                </a:solidFill>
              </a:rPr>
              <a:t>陈泽</a:t>
            </a:r>
            <a:r>
              <a:rPr lang="en-US" altLang="zh-CN" sz="1400" dirty="0">
                <a:solidFill>
                  <a:schemeClr val="tx1"/>
                </a:solidFill>
              </a:rPr>
              <a:t>:</a:t>
            </a:r>
            <a:endParaRPr lang="en-US" altLang="zh-CN"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a:t>
            </a:r>
            <a:r>
              <a:rPr lang="en-US" altLang="zh-CN" sz="1400" dirty="0">
                <a:solidFill>
                  <a:schemeClr val="tx1"/>
                </a:solidFill>
              </a:rPr>
              <a:t>,</a:t>
            </a:r>
            <a:r>
              <a:rPr lang="zh-CN" altLang="en-US" sz="1400" dirty="0">
                <a:solidFill>
                  <a:schemeClr val="tx1"/>
                </a:solidFill>
              </a:rPr>
              <a:t>你存在以下违规事项</a:t>
            </a:r>
            <a:r>
              <a:rPr lang="en-US" altLang="zh-CN" sz="1400" dirty="0">
                <a:solidFill>
                  <a:schemeClr val="tx1"/>
                </a:solidFill>
              </a:rPr>
              <a:t>:   </a:t>
            </a:r>
            <a:r>
              <a:rPr lang="zh-CN" altLang="en-US" sz="1400" b="1" dirty="0">
                <a:solidFill>
                  <a:srgbClr val="FF0000"/>
                </a:solidFill>
              </a:rPr>
              <a:t>在齐盛期货宁波分公司任职期间</a:t>
            </a:r>
            <a:r>
              <a:rPr lang="en-US" altLang="zh-CN" sz="1400" b="1" dirty="0">
                <a:solidFill>
                  <a:srgbClr val="FF0000"/>
                </a:solidFill>
              </a:rPr>
              <a:t>,</a:t>
            </a:r>
            <a:r>
              <a:rPr lang="zh-CN" altLang="en-US" sz="1400" b="1" dirty="0">
                <a:solidFill>
                  <a:srgbClr val="FF0000"/>
                </a:solidFill>
              </a:rPr>
              <a:t>参与配资活动并谋取不正当利益</a:t>
            </a:r>
            <a:r>
              <a:rPr lang="zh-CN" altLang="en-US" sz="1400" dirty="0">
                <a:solidFill>
                  <a:schemeClr val="tx1"/>
                </a:solidFill>
              </a:rPr>
              <a:t>。上述情形违反了《期货从业人员管理办法》</a:t>
            </a:r>
            <a:r>
              <a:rPr lang="en-US" altLang="zh-CN" sz="1400" dirty="0">
                <a:solidFill>
                  <a:schemeClr val="tx1"/>
                </a:solidFill>
              </a:rPr>
              <a:t>(</a:t>
            </a:r>
            <a:r>
              <a:rPr lang="zh-CN" altLang="en-US" sz="1400" dirty="0">
                <a:solidFill>
                  <a:schemeClr val="tx1"/>
                </a:solidFill>
              </a:rPr>
              <a:t>证监会令第</a:t>
            </a:r>
            <a:r>
              <a:rPr lang="en-US" altLang="zh-CN" sz="1400" dirty="0">
                <a:solidFill>
                  <a:schemeClr val="tx1"/>
                </a:solidFill>
              </a:rPr>
              <a:t>48</a:t>
            </a:r>
            <a:r>
              <a:rPr lang="zh-CN" altLang="en-US" sz="1400" dirty="0">
                <a:solidFill>
                  <a:schemeClr val="tx1"/>
                </a:solidFill>
              </a:rPr>
              <a:t>号</a:t>
            </a:r>
            <a:r>
              <a:rPr lang="en-US" altLang="zh-CN" sz="1400" dirty="0">
                <a:solidFill>
                  <a:schemeClr val="tx1"/>
                </a:solidFill>
              </a:rPr>
              <a:t>)</a:t>
            </a:r>
            <a:r>
              <a:rPr lang="zh-CN" altLang="en-US" sz="1400" dirty="0">
                <a:solidFill>
                  <a:schemeClr val="tx1"/>
                </a:solidFill>
              </a:rPr>
              <a:t>第十五条第三项、《关于防范期货配资业务风险的通知》</a:t>
            </a:r>
            <a:r>
              <a:rPr lang="en-US" altLang="zh-CN" sz="1400" dirty="0">
                <a:solidFill>
                  <a:schemeClr val="tx1"/>
                </a:solidFill>
              </a:rPr>
              <a:t>(</a:t>
            </a:r>
            <a:r>
              <a:rPr lang="zh-CN" altLang="en-US" sz="1400" dirty="0">
                <a:solidFill>
                  <a:schemeClr val="tx1"/>
                </a:solidFill>
              </a:rPr>
              <a:t>证监办发〔</a:t>
            </a:r>
            <a:r>
              <a:rPr lang="en-US" altLang="zh-CN" sz="1400" dirty="0">
                <a:solidFill>
                  <a:schemeClr val="tx1"/>
                </a:solidFill>
              </a:rPr>
              <a:t>2011</a:t>
            </a:r>
            <a:r>
              <a:rPr lang="zh-CN" altLang="en-US" sz="1400" dirty="0">
                <a:solidFill>
                  <a:schemeClr val="tx1"/>
                </a:solidFill>
              </a:rPr>
              <a:t>〕</a:t>
            </a:r>
            <a:r>
              <a:rPr lang="en-US" altLang="zh-CN" sz="1400" dirty="0">
                <a:solidFill>
                  <a:schemeClr val="tx1"/>
                </a:solidFill>
              </a:rPr>
              <a:t>49</a:t>
            </a:r>
            <a:r>
              <a:rPr lang="zh-CN" altLang="en-US" sz="1400" dirty="0">
                <a:solidFill>
                  <a:schemeClr val="tx1"/>
                </a:solidFill>
              </a:rPr>
              <a:t>号</a:t>
            </a:r>
            <a:r>
              <a:rPr lang="en-US" altLang="zh-CN" sz="1400" dirty="0">
                <a:solidFill>
                  <a:schemeClr val="tx1"/>
                </a:solidFill>
              </a:rPr>
              <a:t>)</a:t>
            </a:r>
            <a:r>
              <a:rPr lang="zh-CN" altLang="en-US" sz="1400" dirty="0">
                <a:solidFill>
                  <a:schemeClr val="tx1"/>
                </a:solidFill>
              </a:rPr>
              <a:t>第一条</a:t>
            </a:r>
            <a:r>
              <a:rPr lang="en-US" altLang="zh-CN" sz="1400" dirty="0">
                <a:solidFill>
                  <a:schemeClr val="tx1"/>
                </a:solidFill>
              </a:rPr>
              <a:t>,</a:t>
            </a:r>
            <a:r>
              <a:rPr lang="zh-CN" altLang="en-US" sz="1400" dirty="0">
                <a:solidFill>
                  <a:schemeClr val="tx1"/>
                </a:solidFill>
              </a:rPr>
              <a:t>以及《证券期货经营机构及其工作人员廉洁从业规定》</a:t>
            </a:r>
            <a:r>
              <a:rPr lang="en-US" altLang="zh-CN" sz="1400" dirty="0">
                <a:solidFill>
                  <a:schemeClr val="tx1"/>
                </a:solidFill>
              </a:rPr>
              <a:t>(</a:t>
            </a:r>
            <a:r>
              <a:rPr lang="zh-CN" altLang="en-US" sz="1400" dirty="0">
                <a:solidFill>
                  <a:schemeClr val="tx1"/>
                </a:solidFill>
              </a:rPr>
              <a:t>证监会令第</a:t>
            </a:r>
            <a:r>
              <a:rPr lang="en-US" altLang="zh-CN" sz="1400" dirty="0">
                <a:solidFill>
                  <a:schemeClr val="tx1"/>
                </a:solidFill>
              </a:rPr>
              <a:t>202</a:t>
            </a:r>
            <a:r>
              <a:rPr lang="zh-CN" altLang="en-US" sz="1400" dirty="0">
                <a:solidFill>
                  <a:schemeClr val="tx1"/>
                </a:solidFill>
              </a:rPr>
              <a:t>号</a:t>
            </a:r>
            <a:r>
              <a:rPr lang="en-US" altLang="zh-CN" sz="1400" dirty="0">
                <a:solidFill>
                  <a:schemeClr val="tx1"/>
                </a:solidFill>
              </a:rPr>
              <a:t>)</a:t>
            </a:r>
            <a:r>
              <a:rPr lang="zh-CN" altLang="en-US" sz="1400" dirty="0">
                <a:solidFill>
                  <a:schemeClr val="tx1"/>
                </a:solidFill>
              </a:rPr>
              <a:t>第十条第六项的规定。</a:t>
            </a:r>
            <a:endParaRPr lang="zh-CN" altLang="en-US" sz="1400" dirty="0">
              <a:solidFill>
                <a:schemeClr val="tx1"/>
              </a:solidFill>
            </a:endParaRPr>
          </a:p>
          <a:p>
            <a:pPr algn="l"/>
            <a:r>
              <a:rPr lang="zh-CN" altLang="en-US" sz="1400" dirty="0">
                <a:solidFill>
                  <a:schemeClr val="tx1"/>
                </a:solidFill>
              </a:rPr>
              <a:t>…… </a:t>
            </a:r>
            <a:endParaRPr lang="zh-CN" altLang="en-US" sz="1400" dirty="0">
              <a:solidFill>
                <a:schemeClr val="tx1"/>
              </a:solidFill>
            </a:endParaRPr>
          </a:p>
          <a:p>
            <a:pPr algn="l"/>
            <a:r>
              <a:rPr lang="zh-CN" altLang="en-US" sz="1400" dirty="0">
                <a:solidFill>
                  <a:schemeClr val="tx1"/>
                </a:solidFill>
              </a:rPr>
              <a:t> </a:t>
            </a:r>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江苏证监局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5</a:t>
            </a:r>
            <a:r>
              <a:rPr lang="zh-CN" altLang="en-US" sz="1400" dirty="0">
                <a:solidFill>
                  <a:schemeClr val="tx1"/>
                </a:solidFill>
              </a:rPr>
              <a:t>年</a:t>
            </a:r>
            <a:r>
              <a:rPr lang="en-US" altLang="zh-CN" sz="1400" dirty="0">
                <a:solidFill>
                  <a:schemeClr val="tx1"/>
                </a:solidFill>
              </a:rPr>
              <a:t>3</a:t>
            </a:r>
            <a:r>
              <a:rPr lang="zh-CN" altLang="en-US" sz="1400" dirty="0">
                <a:solidFill>
                  <a:schemeClr val="tx1"/>
                </a:solidFill>
              </a:rPr>
              <a:t>月</a:t>
            </a:r>
            <a:r>
              <a:rPr lang="en-US" altLang="zh-CN" sz="1400" dirty="0">
                <a:solidFill>
                  <a:schemeClr val="tx1"/>
                </a:solidFill>
              </a:rPr>
              <a:t>5</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567690" y="652780"/>
            <a:ext cx="8241030" cy="2429510"/>
          </a:xfrm>
          <a:prstGeom prst="rect">
            <a:avLst/>
          </a:prstGeom>
          <a:noFill/>
          <a:ln w="9525">
            <a:noFill/>
          </a:ln>
        </p:spPr>
        <p:txBody>
          <a:bodyPr wrap="square">
            <a:noAutofit/>
          </a:bodyPr>
          <a:lstStyle/>
          <a:p>
            <a:r>
              <a:rPr lang="en-US" altLang="zh-CN" sz="2000" dirty="0">
                <a:solidFill>
                  <a:srgbClr val="0066CC"/>
                </a:solidFill>
                <a:latin typeface="微软雅黑" panose="020B0503020204020204" pitchFamily="34" charset="-122"/>
                <a:ea typeface="微软雅黑" panose="020B0503020204020204" pitchFamily="34" charset="-122"/>
                <a:sym typeface="+mn-ea"/>
              </a:rPr>
              <a:t> “</a:t>
            </a:r>
            <a:r>
              <a:rPr lang="zh-CN" altLang="en-US" sz="2000" dirty="0">
                <a:solidFill>
                  <a:srgbClr val="0066CC"/>
                </a:solidFill>
                <a:latin typeface="微软雅黑" panose="020B0503020204020204" pitchFamily="34" charset="-122"/>
                <a:ea typeface="微软雅黑" panose="020B0503020204020204" pitchFamily="34" charset="-122"/>
                <a:sym typeface="+mn-ea"/>
              </a:rPr>
              <a:t>稳健审慎，致力长远</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的理解</a:t>
            </a:r>
            <a:endParaRPr lang="zh-CN" sz="2000" dirty="0">
              <a:solidFill>
                <a:srgbClr val="0066CC"/>
              </a:solidFill>
              <a:latin typeface="微软雅黑" panose="020B0503020204020204" pitchFamily="34" charset="-122"/>
              <a:ea typeface="微软雅黑" panose="020B0503020204020204" pitchFamily="34" charset="-122"/>
              <a:sym typeface="+mn-ea"/>
            </a:endParaRPr>
          </a:p>
          <a:p>
            <a:r>
              <a:rPr lang="en-US" altLang="zh-CN" sz="1600" dirty="0">
                <a:solidFill>
                  <a:srgbClr val="AB33EF"/>
                </a:solidFill>
                <a:latin typeface="微软雅黑" panose="020B0503020204020204" pitchFamily="34" charset="-122"/>
                <a:ea typeface="微软雅黑" panose="020B0503020204020204" pitchFamily="34" charset="-122"/>
                <a:sym typeface="+mn-ea"/>
              </a:rPr>
              <a:t> </a:t>
            </a:r>
            <a:endParaRPr lang="en-US" altLang="zh-CN" sz="1600" dirty="0">
              <a:solidFill>
                <a:srgbClr val="AB33EF"/>
              </a:solidFill>
              <a:latin typeface="微软雅黑" panose="020B0503020204020204" pitchFamily="34" charset="-122"/>
              <a:ea typeface="微软雅黑" panose="020B0503020204020204" pitchFamily="34" charset="-122"/>
              <a:sym typeface="+mn-ea"/>
            </a:endParaRPr>
          </a:p>
          <a:p>
            <a:r>
              <a:rPr lang="zh-CN" altLang="en-US" sz="1600" b="1" dirty="0">
                <a:solidFill>
                  <a:srgbClr val="FF0000"/>
                </a:solidFill>
                <a:sym typeface="+mn-ea"/>
              </a:rPr>
              <a:t>慎始而敬终</a:t>
            </a:r>
            <a:r>
              <a:rPr lang="zh-CN" altLang="en-US" sz="1400" dirty="0">
                <a:sym typeface="+mn-ea"/>
              </a:rPr>
              <a:t>，终以不困</a:t>
            </a:r>
            <a:r>
              <a:rPr lang="zh-CN" altLang="en-US" sz="1400" dirty="0">
                <a:sym typeface="+mn-ea"/>
              </a:rPr>
              <a:t>。</a:t>
            </a:r>
            <a:r>
              <a:rPr lang="en-US" altLang="zh-CN" sz="1400" dirty="0">
                <a:sym typeface="+mn-ea"/>
              </a:rPr>
              <a:t>----</a:t>
            </a:r>
            <a:r>
              <a:rPr lang="zh-CN" sz="1400" dirty="0">
                <a:sym typeface="+mn-ea"/>
              </a:rPr>
              <a:t>《</a:t>
            </a:r>
            <a:r>
              <a:rPr lang="zh-CN" altLang="en-US" sz="1400" dirty="0">
                <a:sym typeface="+mn-ea"/>
              </a:rPr>
              <a:t>左传</a:t>
            </a:r>
            <a:r>
              <a:rPr lang="en-US" altLang="zh-CN" sz="1400" dirty="0">
                <a:sym typeface="+mn-ea"/>
              </a:rPr>
              <a:t>·</a:t>
            </a:r>
            <a:r>
              <a:rPr lang="zh-CN" altLang="en-US" sz="1400" dirty="0">
                <a:sym typeface="+mn-ea"/>
              </a:rPr>
              <a:t>襄公二十五年</a:t>
            </a:r>
            <a:r>
              <a:rPr lang="zh-CN" sz="1400" dirty="0">
                <a:sym typeface="+mn-ea"/>
              </a:rPr>
              <a:t>》</a:t>
            </a:r>
            <a:endParaRPr lang="zh-CN" sz="1400" dirty="0">
              <a:sym typeface="+mn-ea"/>
            </a:endParaRPr>
          </a:p>
          <a:p>
            <a:pPr algn="l">
              <a:lnSpc>
                <a:spcPct val="150000"/>
              </a:lnSpc>
            </a:pPr>
            <a:r>
              <a:rPr lang="zh-CN" altLang="en-US" sz="1200" dirty="0">
                <a:latin typeface="微软雅黑" panose="020B0503020204020204" pitchFamily="34" charset="-122"/>
                <a:ea typeface="微软雅黑" panose="020B0503020204020204" pitchFamily="34" charset="-122"/>
                <a:sym typeface="+mn-ea"/>
              </a:rPr>
              <a:t>译文：谨慎地对待事物的开始，并且毫不怠慢地坚持到结束，就不会有困窘之患。</a:t>
            </a:r>
            <a:r>
              <a:rPr lang="en-US" altLang="zh-CN" sz="1200" dirty="0">
                <a:solidFill>
                  <a:schemeClr val="tx1"/>
                </a:solidFill>
                <a:latin typeface="微软雅黑" panose="020B0503020204020204" pitchFamily="34" charset="-122"/>
                <a:ea typeface="微软雅黑" panose="020B0503020204020204" pitchFamily="34" charset="-122"/>
              </a:rPr>
              <a:t> </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lnSpc>
                <a:spcPct val="150000"/>
              </a:lnSpc>
            </a:pPr>
            <a:endParaRPr lang="en-US" altLang="zh-CN" sz="12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400" dirty="0">
                <a:solidFill>
                  <a:schemeClr val="tx1"/>
                </a:solidFill>
              </a:rPr>
              <a:t>民之从事，常于几成而败之。不慎终也。</a:t>
            </a:r>
            <a:r>
              <a:rPr lang="zh-CN" altLang="en-US" sz="1600" b="1" dirty="0">
                <a:solidFill>
                  <a:srgbClr val="FF0000"/>
                </a:solidFill>
              </a:rPr>
              <a:t>慎终如始，则无败事</a:t>
            </a:r>
            <a:r>
              <a:rPr lang="zh-CN" altLang="en-US" sz="1200" dirty="0">
                <a:solidFill>
                  <a:schemeClr val="tx1"/>
                </a:solidFill>
                <a:latin typeface="微软雅黑" panose="020B0503020204020204" pitchFamily="34" charset="-122"/>
                <a:ea typeface="微软雅黑" panose="020B0503020204020204" pitchFamily="34" charset="-122"/>
              </a:rPr>
              <a:t>。</a:t>
            </a:r>
            <a:r>
              <a:rPr lang="en-US" altLang="zh-CN" sz="1200" dirty="0">
                <a:solidFill>
                  <a:schemeClr val="tx1"/>
                </a:solidFill>
                <a:latin typeface="微软雅黑" panose="020B0503020204020204" pitchFamily="34" charset="-122"/>
                <a:ea typeface="微软雅黑" panose="020B0503020204020204" pitchFamily="34" charset="-122"/>
              </a:rPr>
              <a:t>----- </a:t>
            </a:r>
            <a:r>
              <a:rPr lang="zh-CN" sz="1400" dirty="0"/>
              <a:t> 《道德经》</a:t>
            </a:r>
            <a:endParaRPr lang="zh-CN" sz="1400" dirty="0"/>
          </a:p>
          <a:p>
            <a:pPr algn="l">
              <a:lnSpc>
                <a:spcPct val="150000"/>
              </a:lnSpc>
            </a:pPr>
            <a:r>
              <a:rPr lang="zh-CN" altLang="en-US" sz="1200" dirty="0">
                <a:latin typeface="微软雅黑" panose="020B0503020204020204" pitchFamily="34" charset="-122"/>
                <a:ea typeface="微软雅黑" panose="020B0503020204020204" pitchFamily="34" charset="-122"/>
              </a:rPr>
              <a:t>译文：人们做事，经常是在快要成功时失败，其原因就是不能在快要到终点时保持谨慎的态度。</a:t>
            </a:r>
            <a:endParaRPr lang="zh-CN" altLang="en-US" sz="1200" dirty="0">
              <a:latin typeface="微软雅黑" panose="020B0503020204020204" pitchFamily="34" charset="-122"/>
              <a:ea typeface="微软雅黑" panose="020B0503020204020204" pitchFamily="34" charset="-122"/>
            </a:endParaRPr>
          </a:p>
          <a:p>
            <a:pPr algn="l">
              <a:lnSpc>
                <a:spcPct val="150000"/>
              </a:lnSpc>
            </a:pPr>
            <a:r>
              <a:rPr lang="zh-CN" altLang="en-US" sz="1200" dirty="0">
                <a:latin typeface="微软雅黑" panose="020B0503020204020204" pitchFamily="34" charset="-122"/>
                <a:ea typeface="微软雅黑" panose="020B0503020204020204" pitchFamily="34" charset="-122"/>
              </a:rPr>
              <a:t>如果我们可以在快要成功时仍然像刚开始一样谨慎小心，那就没有办不成的事。</a:t>
            </a:r>
            <a:endParaRPr lang="zh-CN" altLang="en-US" sz="1200" dirty="0">
              <a:latin typeface="微软雅黑" panose="020B0503020204020204" pitchFamily="34" charset="-122"/>
              <a:ea typeface="微软雅黑" panose="020B0503020204020204" pitchFamily="34" charset="-122"/>
            </a:endParaRPr>
          </a:p>
          <a:p>
            <a:pPr algn="l">
              <a:lnSpc>
                <a:spcPct val="150000"/>
              </a:lnSpc>
            </a:pPr>
            <a:r>
              <a:rPr lang="zh-CN" sz="1400" dirty="0"/>
              <a:t> </a:t>
            </a:r>
            <a:endParaRPr lang="zh-CN" sz="1400" dirty="0"/>
          </a:p>
          <a:p>
            <a:pPr algn="l">
              <a:lnSpc>
                <a:spcPct val="150000"/>
              </a:lnSpc>
            </a:pPr>
            <a:endParaRPr lang="zh-CN" sz="1400" dirty="0"/>
          </a:p>
          <a:p>
            <a:pPr algn="l">
              <a:lnSpc>
                <a:spcPct val="150000"/>
              </a:lnSpc>
            </a:pPr>
            <a:r>
              <a:rPr lang="en-US" altLang="zh-CN" sz="1600" dirty="0">
                <a:solidFill>
                  <a:srgbClr val="0066CC"/>
                </a:solidFill>
                <a:latin typeface="微软雅黑" panose="020B0503020204020204" pitchFamily="34" charset="-122"/>
                <a:ea typeface="微软雅黑" panose="020B0503020204020204" pitchFamily="34" charset="-122"/>
              </a:rPr>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
        <p:nvSpPr>
          <p:cNvPr id="2" name="文本框 1"/>
          <p:cNvSpPr txBox="1"/>
          <p:nvPr/>
        </p:nvSpPr>
        <p:spPr>
          <a:xfrm>
            <a:off x="494030" y="3089910"/>
            <a:ext cx="7030085" cy="1714500"/>
          </a:xfrm>
          <a:prstGeom prst="rect">
            <a:avLst/>
          </a:prstGeom>
          <a:solidFill>
            <a:schemeClr val="bg2">
              <a:lumMod val="90000"/>
            </a:schemeClr>
          </a:solidFill>
          <a:ln w="9525">
            <a:noFill/>
          </a:ln>
        </p:spPr>
        <p:txBody>
          <a:bodyPr wrap="square">
            <a:noAutofit/>
          </a:bodyPr>
          <a:p>
            <a:pPr algn="l">
              <a:lnSpc>
                <a:spcPct val="150000"/>
              </a:lnSpc>
            </a:pPr>
            <a:r>
              <a:rPr lang="zh-CN" altLang="en-US" sz="1600" dirty="0">
                <a:sym typeface="+mn-ea"/>
              </a:rPr>
              <a:t>（一）</a:t>
            </a:r>
            <a:r>
              <a:rPr lang="zh-CN" altLang="en-US" sz="1600" b="1" dirty="0">
                <a:sym typeface="+mn-ea"/>
              </a:rPr>
              <a:t>证券从业人员应</a:t>
            </a:r>
            <a:r>
              <a:rPr lang="zh-CN" sz="1600" b="1" dirty="0">
                <a:sym typeface="+mn-ea"/>
              </a:rPr>
              <a:t>履行风险管理职责</a:t>
            </a:r>
            <a:endParaRPr lang="zh-CN" sz="1600" dirty="0">
              <a:solidFill>
                <a:schemeClr val="tx1"/>
              </a:solidFill>
            </a:endParaRPr>
          </a:p>
          <a:p>
            <a:pPr algn="l">
              <a:lnSpc>
                <a:spcPct val="150000"/>
              </a:lnSpc>
            </a:pPr>
            <a:r>
              <a:rPr lang="en-US" altLang="zh-CN" sz="1600" dirty="0">
                <a:sym typeface="+mn-ea"/>
              </a:rPr>
              <a:t>        </a:t>
            </a:r>
            <a:r>
              <a:rPr lang="zh-CN" altLang="en-US" sz="1600" b="1" dirty="0">
                <a:solidFill>
                  <a:srgbClr val="FF0000"/>
                </a:solidFill>
                <a:sym typeface="+mn-ea"/>
              </a:rPr>
              <a:t>从业人员应明确风险管理的</a:t>
            </a:r>
            <a:r>
              <a:rPr lang="en-US" altLang="zh-CN" sz="1600" b="1" dirty="0">
                <a:solidFill>
                  <a:srgbClr val="FF0000"/>
                </a:solidFill>
                <a:sym typeface="+mn-ea"/>
              </a:rPr>
              <a:t>“</a:t>
            </a:r>
            <a:r>
              <a:rPr lang="zh-CN" altLang="en-US" sz="1600" b="1" dirty="0">
                <a:solidFill>
                  <a:srgbClr val="FF0000"/>
                </a:solidFill>
                <a:sym typeface="+mn-ea"/>
              </a:rPr>
              <a:t>全员、全程</a:t>
            </a:r>
            <a:r>
              <a:rPr lang="en-US" altLang="zh-CN" sz="1600" b="1" dirty="0">
                <a:solidFill>
                  <a:srgbClr val="FF0000"/>
                </a:solidFill>
                <a:sym typeface="+mn-ea"/>
              </a:rPr>
              <a:t>”</a:t>
            </a:r>
            <a:r>
              <a:rPr lang="zh-CN" altLang="en-US" sz="1600" b="1" dirty="0">
                <a:solidFill>
                  <a:srgbClr val="FF0000"/>
                </a:solidFill>
                <a:sym typeface="+mn-ea"/>
              </a:rPr>
              <a:t>要求。在业务开展过程中，主动识别、报告、控制相关风险</a:t>
            </a:r>
            <a:r>
              <a:rPr lang="zh-CN" altLang="en-US" sz="1600" dirty="0">
                <a:sym typeface="+mn-ea"/>
              </a:rPr>
              <a:t>。</a:t>
            </a:r>
            <a:endParaRPr lang="zh-CN" altLang="en-US" sz="1600" dirty="0">
              <a:solidFill>
                <a:schemeClr val="tx1"/>
              </a:solidFill>
            </a:endParaRPr>
          </a:p>
          <a:p>
            <a:pPr algn="l">
              <a:lnSpc>
                <a:spcPct val="150000"/>
              </a:lnSpc>
            </a:pPr>
            <a:r>
              <a:rPr lang="zh-CN" altLang="en-US" sz="1600" dirty="0">
                <a:sym typeface="+mn-ea"/>
              </a:rPr>
              <a:t>（二）</a:t>
            </a:r>
            <a:r>
              <a:rPr lang="zh-CN" altLang="en-US" sz="1600" dirty="0">
                <a:sym typeface="+mn-ea"/>
              </a:rPr>
              <a:t>证券从业人员应提高识别、应对、化解风险能力</a:t>
            </a:r>
            <a:endParaRPr lang="zh-CN" altLang="en-US" sz="1600" dirty="0">
              <a:solidFill>
                <a:srgbClr val="0066CC"/>
              </a:solidFill>
              <a:latin typeface="微软雅黑" panose="020B0503020204020204" pitchFamily="34" charset="-122"/>
              <a:ea typeface="微软雅黑" panose="020B0503020204020204" pitchFamily="34" charset="-122"/>
              <a:sym typeface="+mn-ea"/>
            </a:endParaRPr>
          </a:p>
        </p:txBody>
      </p:sp>
    </p:spTree>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四、违反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稳健审慎</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18</a:t>
            </a:r>
            <a:endParaRPr sz="1600" b="1" dirty="0">
              <a:sym typeface="+mn-ea"/>
            </a:endParaRPr>
          </a:p>
          <a:p>
            <a:pPr algn="ctr"/>
            <a:endParaRPr sz="1800" b="1" dirty="0">
              <a:sym typeface="+mn-ea"/>
            </a:endParaRPr>
          </a:p>
          <a:p>
            <a:pPr algn="ctr"/>
            <a:r>
              <a:rPr lang="zh-CN" altLang="en-US" sz="1400" dirty="0">
                <a:sym typeface="+mn-ea"/>
              </a:rPr>
              <a:t>江苏证监局关于对徐某采取出具警示函行政监管措施的决定</a:t>
            </a:r>
            <a:endParaRPr lang="zh-CN" altLang="en-US" sz="1400" dirty="0">
              <a:sym typeface="+mn-ea"/>
            </a:endParaRPr>
          </a:p>
          <a:p>
            <a:pPr algn="l"/>
            <a:r>
              <a:rPr lang="zh-CN" altLang="en-US" sz="1400" dirty="0">
                <a:solidFill>
                  <a:schemeClr val="tx1"/>
                </a:solidFill>
              </a:rPr>
              <a:t>徐某</a:t>
            </a:r>
            <a:r>
              <a:rPr lang="en-US" altLang="zh-CN" sz="1400" dirty="0">
                <a:solidFill>
                  <a:schemeClr val="tx1"/>
                </a:solidFill>
              </a:rPr>
              <a:t>:</a:t>
            </a:r>
            <a:endParaRPr lang="en-US" altLang="zh-CN"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a:t>
            </a:r>
            <a:r>
              <a:rPr lang="en-US" altLang="zh-CN" sz="1400" dirty="0">
                <a:solidFill>
                  <a:schemeClr val="tx1"/>
                </a:solidFill>
              </a:rPr>
              <a:t>,</a:t>
            </a:r>
            <a:r>
              <a:rPr lang="zh-CN" altLang="en-US" sz="1400" dirty="0">
                <a:solidFill>
                  <a:schemeClr val="tx1"/>
                </a:solidFill>
              </a:rPr>
              <a:t>你在某证券股份有限公司镇江分公司从业期间</a:t>
            </a:r>
            <a:r>
              <a:rPr lang="en-US" altLang="zh-CN" sz="1400" dirty="0">
                <a:solidFill>
                  <a:schemeClr val="tx1"/>
                </a:solidFill>
              </a:rPr>
              <a:t>,</a:t>
            </a:r>
            <a:r>
              <a:rPr lang="zh-CN" altLang="en-US" sz="1400" dirty="0">
                <a:solidFill>
                  <a:schemeClr val="tx1"/>
                </a:solidFill>
              </a:rPr>
              <a:t>存在以下问题</a:t>
            </a:r>
            <a:r>
              <a:rPr lang="en-US" altLang="zh-CN" sz="1400" dirty="0">
                <a:solidFill>
                  <a:schemeClr val="tx1"/>
                </a:solidFill>
              </a:rPr>
              <a:t>:</a:t>
            </a:r>
            <a:endParaRPr lang="en-US" altLang="zh-CN"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一是在提供服务的过程中对客户承诺违规事项</a:t>
            </a:r>
            <a:r>
              <a:rPr lang="en-US" altLang="zh-CN" sz="1400" dirty="0">
                <a:solidFill>
                  <a:schemeClr val="tx1"/>
                </a:solidFill>
              </a:rPr>
              <a:t>,</a:t>
            </a:r>
            <a:r>
              <a:rPr lang="zh-CN" altLang="en-US" sz="1400" dirty="0">
                <a:solidFill>
                  <a:schemeClr val="tx1"/>
                </a:solidFill>
              </a:rPr>
              <a:t>未能勤勉尽责、审慎履职</a:t>
            </a:r>
            <a:r>
              <a:rPr lang="en-US" altLang="zh-CN" sz="1400" dirty="0">
                <a:solidFill>
                  <a:schemeClr val="tx1"/>
                </a:solidFill>
              </a:rPr>
              <a:t>,</a:t>
            </a:r>
            <a:r>
              <a:rPr lang="zh-CN" altLang="en-US" sz="1400" dirty="0">
                <a:solidFill>
                  <a:schemeClr val="tx1"/>
                </a:solidFill>
              </a:rPr>
              <a:t>违反了《证券期货投资者适当性管理办法》</a:t>
            </a:r>
            <a:r>
              <a:rPr lang="en-US" altLang="zh-CN" sz="1400" dirty="0">
                <a:solidFill>
                  <a:schemeClr val="tx1"/>
                </a:solidFill>
              </a:rPr>
              <a:t>(</a:t>
            </a:r>
            <a:r>
              <a:rPr lang="zh-CN" altLang="en-US" sz="1400" dirty="0">
                <a:solidFill>
                  <a:schemeClr val="tx1"/>
                </a:solidFill>
              </a:rPr>
              <a:t>证监会令第</a:t>
            </a:r>
            <a:r>
              <a:rPr lang="en-US" altLang="zh-CN" sz="1400" dirty="0">
                <a:solidFill>
                  <a:schemeClr val="tx1"/>
                </a:solidFill>
              </a:rPr>
              <a:t>130</a:t>
            </a:r>
            <a:r>
              <a:rPr lang="zh-CN" altLang="en-US" sz="1400" dirty="0">
                <a:solidFill>
                  <a:schemeClr val="tx1"/>
                </a:solidFill>
              </a:rPr>
              <a:t>号</a:t>
            </a:r>
            <a:r>
              <a:rPr lang="en-US" altLang="zh-CN" sz="1400" dirty="0">
                <a:solidFill>
                  <a:schemeClr val="tx1"/>
                </a:solidFill>
              </a:rPr>
              <a:t>)</a:t>
            </a:r>
            <a:r>
              <a:rPr lang="zh-CN" altLang="en-US" sz="1400" dirty="0">
                <a:solidFill>
                  <a:schemeClr val="tx1"/>
                </a:solidFill>
              </a:rPr>
              <a:t>第三条的规定。</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二是</a:t>
            </a:r>
            <a:r>
              <a:rPr lang="zh-CN" altLang="en-US" sz="1400" b="1" dirty="0">
                <a:solidFill>
                  <a:srgbClr val="FF0000"/>
                </a:solidFill>
              </a:rPr>
              <a:t>在明知个别客户存在违反账户实名制要求的行为</a:t>
            </a:r>
            <a:r>
              <a:rPr lang="en-US" altLang="zh-CN" sz="1400" b="1" dirty="0">
                <a:solidFill>
                  <a:srgbClr val="FF0000"/>
                </a:solidFill>
              </a:rPr>
              <a:t>,</a:t>
            </a:r>
            <a:r>
              <a:rPr lang="zh-CN" altLang="en-US" sz="1400" b="1" dirty="0">
                <a:solidFill>
                  <a:srgbClr val="FF0000"/>
                </a:solidFill>
              </a:rPr>
              <a:t>存在相关合规风险隐患的情况下</a:t>
            </a:r>
            <a:r>
              <a:rPr lang="en-US" altLang="zh-CN" sz="1400" b="1" dirty="0">
                <a:solidFill>
                  <a:srgbClr val="FF0000"/>
                </a:solidFill>
              </a:rPr>
              <a:t>,</a:t>
            </a:r>
            <a:r>
              <a:rPr lang="zh-CN" altLang="en-US" sz="1400" b="1" dirty="0">
                <a:solidFill>
                  <a:srgbClr val="FF0000"/>
                </a:solidFill>
              </a:rPr>
              <a:t>未主动控制执业行为的合规风险</a:t>
            </a:r>
            <a:r>
              <a:rPr lang="en-US" altLang="zh-CN" sz="1400" b="1" dirty="0">
                <a:solidFill>
                  <a:srgbClr val="FF0000"/>
                </a:solidFill>
              </a:rPr>
              <a:t>,</a:t>
            </a:r>
            <a:r>
              <a:rPr lang="zh-CN" altLang="en-US" sz="1400" b="1" dirty="0">
                <a:solidFill>
                  <a:srgbClr val="FF0000"/>
                </a:solidFill>
              </a:rPr>
              <a:t>未主动及时向合规负责人报告</a:t>
            </a:r>
            <a:r>
              <a:rPr lang="en-US" altLang="zh-CN" sz="1400" dirty="0">
                <a:solidFill>
                  <a:schemeClr val="tx1"/>
                </a:solidFill>
              </a:rPr>
              <a:t>,</a:t>
            </a:r>
            <a:r>
              <a:rPr lang="zh-CN" altLang="en-US" sz="1400" dirty="0">
                <a:solidFill>
                  <a:schemeClr val="tx1"/>
                </a:solidFill>
              </a:rPr>
              <a:t>违反了《证券公司和证券投资基金管理公司合规管理办法》</a:t>
            </a:r>
            <a:r>
              <a:rPr lang="en-US" altLang="zh-CN" sz="1400" dirty="0">
                <a:solidFill>
                  <a:schemeClr val="tx1"/>
                </a:solidFill>
              </a:rPr>
              <a:t>(</a:t>
            </a:r>
            <a:r>
              <a:rPr lang="zh-CN" altLang="en-US" sz="1400" dirty="0">
                <a:solidFill>
                  <a:schemeClr val="tx1"/>
                </a:solidFill>
              </a:rPr>
              <a:t>证监会令第</a:t>
            </a:r>
            <a:r>
              <a:rPr lang="en-US" altLang="zh-CN" sz="1400" dirty="0">
                <a:solidFill>
                  <a:schemeClr val="tx1"/>
                </a:solidFill>
              </a:rPr>
              <a:t>133</a:t>
            </a:r>
            <a:r>
              <a:rPr lang="zh-CN" altLang="en-US" sz="1400" dirty="0">
                <a:solidFill>
                  <a:schemeClr val="tx1"/>
                </a:solidFill>
              </a:rPr>
              <a:t>号</a:t>
            </a:r>
            <a:r>
              <a:rPr lang="en-US" altLang="zh-CN" sz="1400" dirty="0">
                <a:solidFill>
                  <a:schemeClr val="tx1"/>
                </a:solidFill>
              </a:rPr>
              <a:t>)</a:t>
            </a:r>
            <a:r>
              <a:rPr lang="zh-CN" altLang="en-US" sz="1400" dirty="0">
                <a:solidFill>
                  <a:schemeClr val="tx1"/>
                </a:solidFill>
              </a:rPr>
              <a:t>第十条第二款、第三款的规定。</a:t>
            </a:r>
            <a:endParaRPr lang="zh-CN" altLang="en-US" sz="1400" dirty="0">
              <a:solidFill>
                <a:schemeClr val="tx1"/>
              </a:solidFill>
            </a:endParaRPr>
          </a:p>
          <a:p>
            <a:pPr algn="l"/>
            <a:r>
              <a:rPr lang="zh-CN" altLang="en-US" sz="1400" dirty="0">
                <a:solidFill>
                  <a:schemeClr val="tx1"/>
                </a:solidFill>
              </a:rPr>
              <a:t>…… </a:t>
            </a:r>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江苏证监局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4</a:t>
            </a:r>
            <a:r>
              <a:rPr lang="zh-CN" altLang="en-US" sz="1400" dirty="0">
                <a:solidFill>
                  <a:schemeClr val="tx1"/>
                </a:solidFill>
              </a:rPr>
              <a:t>年</a:t>
            </a:r>
            <a:r>
              <a:rPr lang="en-US" altLang="zh-CN" sz="1400" dirty="0">
                <a:solidFill>
                  <a:schemeClr val="tx1"/>
                </a:solidFill>
              </a:rPr>
              <a:t>11</a:t>
            </a:r>
            <a:r>
              <a:rPr lang="zh-CN" altLang="en-US" sz="1400" dirty="0">
                <a:solidFill>
                  <a:schemeClr val="tx1"/>
                </a:solidFill>
              </a:rPr>
              <a:t>月</a:t>
            </a:r>
            <a:r>
              <a:rPr lang="en-US" altLang="zh-CN" sz="1400" dirty="0">
                <a:solidFill>
                  <a:schemeClr val="tx1"/>
                </a:solidFill>
              </a:rPr>
              <a:t>29</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四、违反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稳健审慎</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19</a:t>
            </a:r>
            <a:endParaRPr sz="1600" b="1" dirty="0">
              <a:sym typeface="+mn-ea"/>
            </a:endParaRPr>
          </a:p>
          <a:p>
            <a:pPr algn="ctr"/>
            <a:endParaRPr sz="1800" b="1" dirty="0">
              <a:sym typeface="+mn-ea"/>
            </a:endParaRPr>
          </a:p>
          <a:p>
            <a:pPr algn="ctr"/>
            <a:r>
              <a:rPr lang="zh-CN" altLang="en-US" sz="1400" dirty="0">
                <a:sym typeface="+mn-ea"/>
              </a:rPr>
              <a:t>关于对某证券北京广顺北大街营业部采取出具警示函行政监管措施的决定</a:t>
            </a:r>
            <a:endParaRPr lang="zh-CN" altLang="en-US" sz="1400" dirty="0">
              <a:sym typeface="+mn-ea"/>
            </a:endParaRPr>
          </a:p>
          <a:p>
            <a:pPr algn="l"/>
            <a:endParaRPr lang="zh-CN" altLang="en-US" sz="1400" dirty="0">
              <a:solidFill>
                <a:schemeClr val="tx1"/>
              </a:solidFill>
            </a:endParaRPr>
          </a:p>
          <a:p>
            <a:pPr algn="l">
              <a:lnSpc>
                <a:spcPct val="150000"/>
              </a:lnSpc>
            </a:pPr>
            <a:r>
              <a:rPr lang="zh-CN" altLang="en-US" sz="1400" dirty="0">
                <a:solidFill>
                  <a:schemeClr val="tx1"/>
                </a:solidFill>
              </a:rPr>
              <a:t>某证券公司北京广顺北大街证券营业部</a:t>
            </a:r>
            <a:r>
              <a:rPr lang="en-US" altLang="zh-CN" sz="1400" dirty="0">
                <a:solidFill>
                  <a:schemeClr val="tx1"/>
                </a:solidFill>
              </a:rPr>
              <a:t>:</a:t>
            </a:r>
            <a:endParaRPr lang="en-US" altLang="zh-CN"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a:t>
            </a:r>
            <a:r>
              <a:rPr lang="en-US" altLang="zh-CN" sz="1400" dirty="0">
                <a:solidFill>
                  <a:schemeClr val="tx1"/>
                </a:solidFill>
              </a:rPr>
              <a:t>,</a:t>
            </a:r>
            <a:r>
              <a:rPr lang="zh-CN" altLang="en-US" sz="1400" dirty="0">
                <a:solidFill>
                  <a:schemeClr val="tx1"/>
                </a:solidFill>
              </a:rPr>
              <a:t>你</a:t>
            </a:r>
            <a:r>
              <a:rPr lang="zh-CN" altLang="en-US" sz="1400" b="1" dirty="0">
                <a:solidFill>
                  <a:schemeClr val="tx1"/>
                </a:solidFill>
              </a:rPr>
              <a:t>营业部未能及时发现员工私自销售私募产品、未按内部制度对员工违规从事营利性经营活动进行追责</a:t>
            </a:r>
            <a:r>
              <a:rPr lang="en-US" altLang="zh-CN" sz="1400" b="1" dirty="0">
                <a:solidFill>
                  <a:schemeClr val="tx1"/>
                </a:solidFill>
              </a:rPr>
              <a:t>,</a:t>
            </a:r>
            <a:r>
              <a:rPr lang="zh-CN" altLang="en-US" sz="1400" b="1" dirty="0">
                <a:solidFill>
                  <a:schemeClr val="tx1"/>
                </a:solidFill>
              </a:rPr>
              <a:t>反映出你营业部</a:t>
            </a:r>
            <a:r>
              <a:rPr lang="zh-CN" altLang="en-US" sz="1400" dirty="0">
                <a:solidFill>
                  <a:schemeClr val="tx1"/>
                </a:solidFill>
              </a:rPr>
              <a:t>在从业人员管理方面合规有效性不足</a:t>
            </a:r>
            <a:r>
              <a:rPr lang="en-US" altLang="zh-CN" sz="1400" dirty="0">
                <a:solidFill>
                  <a:schemeClr val="tx1"/>
                </a:solidFill>
              </a:rPr>
              <a:t>,</a:t>
            </a:r>
            <a:r>
              <a:rPr lang="zh-CN" altLang="en-US" sz="1600" b="1" dirty="0">
                <a:solidFill>
                  <a:srgbClr val="FF0000"/>
                </a:solidFill>
              </a:rPr>
              <a:t>存在合规风险隐患</a:t>
            </a:r>
            <a:r>
              <a:rPr lang="zh-CN" altLang="en-US" sz="1400" dirty="0">
                <a:solidFill>
                  <a:schemeClr val="tx1"/>
                </a:solidFill>
              </a:rPr>
              <a:t>。</a:t>
            </a:r>
            <a:endParaRPr lang="zh-CN" altLang="en-US" sz="1400" dirty="0">
              <a:solidFill>
                <a:schemeClr val="tx1"/>
              </a:solidFill>
            </a:endParaRPr>
          </a:p>
          <a:p>
            <a:pPr algn="l"/>
            <a:r>
              <a:rPr lang="en-US" altLang="zh-CN" sz="1400" dirty="0">
                <a:solidFill>
                  <a:schemeClr val="tx1"/>
                </a:solidFill>
              </a:rPr>
              <a:t>       </a:t>
            </a:r>
            <a:r>
              <a:rPr lang="zh-CN" altLang="en-US" sz="1400" dirty="0">
                <a:solidFill>
                  <a:schemeClr val="tx1"/>
                </a:solidFill>
              </a:rPr>
              <a:t>上述情形违反了《证券公司合规管理试行规定》</a:t>
            </a:r>
            <a:r>
              <a:rPr lang="en-US" altLang="zh-CN" sz="1400" dirty="0">
                <a:solidFill>
                  <a:schemeClr val="tx1"/>
                </a:solidFill>
              </a:rPr>
              <a:t>(</a:t>
            </a:r>
            <a:r>
              <a:rPr lang="zh-CN" altLang="en-US" sz="1400" dirty="0">
                <a:solidFill>
                  <a:schemeClr val="tx1"/>
                </a:solidFill>
              </a:rPr>
              <a:t>证监会公告〔</a:t>
            </a:r>
            <a:r>
              <a:rPr lang="en-US" altLang="zh-CN" sz="1400" dirty="0">
                <a:solidFill>
                  <a:schemeClr val="tx1"/>
                </a:solidFill>
              </a:rPr>
              <a:t>2008</a:t>
            </a:r>
            <a:r>
              <a:rPr lang="zh-CN" altLang="en-US" sz="1400" dirty="0">
                <a:solidFill>
                  <a:schemeClr val="tx1"/>
                </a:solidFill>
              </a:rPr>
              <a:t>〕</a:t>
            </a:r>
            <a:r>
              <a:rPr lang="en-US" altLang="zh-CN" sz="1400" dirty="0">
                <a:solidFill>
                  <a:schemeClr val="tx1"/>
                </a:solidFill>
              </a:rPr>
              <a:t>30</a:t>
            </a:r>
            <a:r>
              <a:rPr lang="zh-CN" altLang="en-US" sz="1400" dirty="0">
                <a:solidFill>
                  <a:schemeClr val="tx1"/>
                </a:solidFill>
              </a:rPr>
              <a:t>号</a:t>
            </a:r>
            <a:r>
              <a:rPr lang="en-US" altLang="zh-CN" sz="1400" dirty="0">
                <a:solidFill>
                  <a:schemeClr val="tx1"/>
                </a:solidFill>
              </a:rPr>
              <a:t>)</a:t>
            </a:r>
            <a:r>
              <a:rPr lang="zh-CN" altLang="en-US" sz="1400" dirty="0">
                <a:solidFill>
                  <a:schemeClr val="tx1"/>
                </a:solidFill>
              </a:rPr>
              <a:t>第二条、第六条</a:t>
            </a:r>
            <a:r>
              <a:rPr lang="en-US" altLang="zh-CN" sz="1400" dirty="0">
                <a:solidFill>
                  <a:schemeClr val="tx1"/>
                </a:solidFill>
              </a:rPr>
              <a:t>,</a:t>
            </a:r>
            <a:r>
              <a:rPr lang="zh-CN" altLang="en-US" sz="1400" dirty="0">
                <a:solidFill>
                  <a:schemeClr val="tx1"/>
                </a:solidFill>
              </a:rPr>
              <a:t>《证券公司和证券基金投资管理公司合规管理办法》</a:t>
            </a:r>
            <a:r>
              <a:rPr lang="en-US" altLang="zh-CN" sz="1400" dirty="0">
                <a:solidFill>
                  <a:schemeClr val="tx1"/>
                </a:solidFill>
              </a:rPr>
              <a:t>(</a:t>
            </a:r>
            <a:r>
              <a:rPr lang="zh-CN" altLang="en-US" sz="1400" dirty="0">
                <a:solidFill>
                  <a:schemeClr val="tx1"/>
                </a:solidFill>
              </a:rPr>
              <a:t>证监会令第</a:t>
            </a:r>
            <a:r>
              <a:rPr lang="en-US" altLang="zh-CN" sz="1400" dirty="0">
                <a:solidFill>
                  <a:schemeClr val="tx1"/>
                </a:solidFill>
              </a:rPr>
              <a:t>166</a:t>
            </a:r>
            <a:r>
              <a:rPr lang="zh-CN" altLang="en-US" sz="1400" dirty="0">
                <a:solidFill>
                  <a:schemeClr val="tx1"/>
                </a:solidFill>
              </a:rPr>
              <a:t>号</a:t>
            </a:r>
            <a:r>
              <a:rPr lang="en-US" altLang="zh-CN" sz="1400" dirty="0">
                <a:solidFill>
                  <a:schemeClr val="tx1"/>
                </a:solidFill>
              </a:rPr>
              <a:t>)</a:t>
            </a:r>
            <a:r>
              <a:rPr lang="zh-CN" altLang="en-US" sz="1400" dirty="0">
                <a:solidFill>
                  <a:schemeClr val="tx1"/>
                </a:solidFill>
              </a:rPr>
              <a:t>第二条、第六条</a:t>
            </a:r>
            <a:r>
              <a:rPr lang="en-US" altLang="zh-CN" sz="1400" dirty="0">
                <a:solidFill>
                  <a:schemeClr val="tx1"/>
                </a:solidFill>
              </a:rPr>
              <a:t>(</a:t>
            </a:r>
            <a:r>
              <a:rPr lang="zh-CN" altLang="en-US" sz="1400" dirty="0">
                <a:solidFill>
                  <a:schemeClr val="tx1"/>
                </a:solidFill>
              </a:rPr>
              <a:t>四</a:t>
            </a:r>
            <a:r>
              <a:rPr lang="en-US" altLang="zh-CN" sz="1400" dirty="0">
                <a:solidFill>
                  <a:schemeClr val="tx1"/>
                </a:solidFill>
              </a:rPr>
              <a:t>)</a:t>
            </a:r>
            <a:r>
              <a:rPr lang="zh-CN" altLang="en-US" sz="1400" dirty="0">
                <a:solidFill>
                  <a:schemeClr val="tx1"/>
                </a:solidFill>
              </a:rPr>
              <a:t>项、第十条的规定</a:t>
            </a:r>
            <a:r>
              <a:rPr lang="zh-CN" altLang="en-US" sz="1400" dirty="0">
                <a:solidFill>
                  <a:schemeClr val="tx1"/>
                </a:solidFill>
              </a:rPr>
              <a:t>…… </a:t>
            </a:r>
            <a:endParaRPr lang="zh-CN" altLang="en-US" sz="1400" dirty="0">
              <a:solidFill>
                <a:schemeClr val="tx1"/>
              </a:solidFill>
            </a:endParaRPr>
          </a:p>
          <a:p>
            <a:pPr algn="l">
              <a:lnSpc>
                <a:spcPct val="150000"/>
              </a:lnSpc>
            </a:pPr>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北京证监局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5</a:t>
            </a:r>
            <a:r>
              <a:rPr lang="zh-CN" altLang="en-US" sz="1400" dirty="0">
                <a:solidFill>
                  <a:schemeClr val="tx1"/>
                </a:solidFill>
              </a:rPr>
              <a:t>年</a:t>
            </a:r>
            <a:r>
              <a:rPr lang="en-US" altLang="zh-CN" sz="1400" dirty="0">
                <a:solidFill>
                  <a:schemeClr val="tx1"/>
                </a:solidFill>
              </a:rPr>
              <a:t>2</a:t>
            </a:r>
            <a:r>
              <a:rPr lang="zh-CN" altLang="en-US" sz="1400" dirty="0">
                <a:solidFill>
                  <a:schemeClr val="tx1"/>
                </a:solidFill>
              </a:rPr>
              <a:t>月</a:t>
            </a:r>
            <a:r>
              <a:rPr lang="en-US" altLang="zh-CN" sz="1400" dirty="0">
                <a:solidFill>
                  <a:schemeClr val="tx1"/>
                </a:solidFill>
              </a:rPr>
              <a:t>20</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四、违反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稳健审慎</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20</a:t>
            </a:r>
            <a:endParaRPr sz="1600" b="1" dirty="0">
              <a:sym typeface="+mn-ea"/>
            </a:endParaRPr>
          </a:p>
          <a:p>
            <a:pPr algn="ctr"/>
            <a:endParaRPr sz="1800" b="1" dirty="0">
              <a:sym typeface="+mn-ea"/>
            </a:endParaRPr>
          </a:p>
          <a:p>
            <a:pPr algn="ctr"/>
            <a:r>
              <a:rPr lang="zh-CN" altLang="en-US" sz="1400" dirty="0">
                <a:sym typeface="+mn-ea"/>
              </a:rPr>
              <a:t>关于对金某采取出具警示函措施的决定</a:t>
            </a:r>
            <a:endParaRPr lang="zh-CN" altLang="en-US" sz="1400" dirty="0">
              <a:sym typeface="+mn-ea"/>
            </a:endParaRPr>
          </a:p>
          <a:p>
            <a:pPr algn="l"/>
            <a:r>
              <a:rPr lang="zh-CN" altLang="en-US" sz="1400" dirty="0">
                <a:solidFill>
                  <a:schemeClr val="tx1"/>
                </a:solidFill>
              </a:rPr>
              <a:t>金某</a:t>
            </a:r>
            <a:r>
              <a:rPr lang="en-US" altLang="zh-CN" sz="1400" dirty="0">
                <a:solidFill>
                  <a:schemeClr val="tx1"/>
                </a:solidFill>
              </a:rPr>
              <a:t>:</a:t>
            </a:r>
            <a:endParaRPr lang="en-US" altLang="zh-CN"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a:t>
            </a:r>
            <a:r>
              <a:rPr lang="en-US" altLang="zh-CN" sz="1400" dirty="0">
                <a:solidFill>
                  <a:schemeClr val="tx1"/>
                </a:solidFill>
              </a:rPr>
              <a:t>,</a:t>
            </a:r>
            <a:r>
              <a:rPr lang="zh-CN" altLang="en-US" sz="1400" dirty="0">
                <a:solidFill>
                  <a:schemeClr val="tx1"/>
                </a:solidFill>
              </a:rPr>
              <a:t>你在某证券股份有限公司贵阳新华路证券营业部任职期间存在以下问题</a:t>
            </a:r>
            <a:r>
              <a:rPr lang="en-US" altLang="zh-CN" sz="1400" dirty="0">
                <a:solidFill>
                  <a:schemeClr val="tx1"/>
                </a:solidFill>
              </a:rPr>
              <a:t>:</a:t>
            </a:r>
            <a:r>
              <a:rPr lang="zh-CN" altLang="en-US" sz="1400" dirty="0">
                <a:solidFill>
                  <a:schemeClr val="tx1"/>
                </a:solidFill>
              </a:rPr>
              <a:t>一是</a:t>
            </a:r>
            <a:r>
              <a:rPr lang="zh-CN" altLang="en-US" sz="1600" b="1" dirty="0">
                <a:solidFill>
                  <a:schemeClr val="tx1"/>
                </a:solidFill>
              </a:rPr>
              <a:t>在公司未与客户签署投资顾问服务协议和风险揭示书的情况下向客户提供投资咨询服务</a:t>
            </a:r>
            <a:r>
              <a:rPr lang="en-US" altLang="zh-CN" sz="1400" dirty="0">
                <a:solidFill>
                  <a:schemeClr val="tx1"/>
                </a:solidFill>
              </a:rPr>
              <a:t>,</a:t>
            </a:r>
            <a:r>
              <a:rPr lang="zh-CN" altLang="en-US" sz="1600" b="1" dirty="0">
                <a:solidFill>
                  <a:srgbClr val="FF0000"/>
                </a:solidFill>
              </a:rPr>
              <a:t>没有主动识别并控制执业行为合规风险</a:t>
            </a:r>
            <a:r>
              <a:rPr lang="zh-CN" altLang="en-US" sz="1400" dirty="0">
                <a:solidFill>
                  <a:schemeClr val="tx1"/>
                </a:solidFill>
              </a:rPr>
              <a:t>。二是在向客户提供投资顾问服务过程中</a:t>
            </a:r>
            <a:r>
              <a:rPr lang="en-US" altLang="zh-CN" sz="1400" dirty="0">
                <a:solidFill>
                  <a:schemeClr val="tx1"/>
                </a:solidFill>
              </a:rPr>
              <a:t>,</a:t>
            </a:r>
            <a:r>
              <a:rPr lang="zh-CN" altLang="en-US" sz="1400" dirty="0">
                <a:solidFill>
                  <a:schemeClr val="tx1"/>
                </a:solidFill>
              </a:rPr>
              <a:t>部分根据研究报告作出的投资建议未向客户说明证券研究报告发布人、发布日期</a:t>
            </a:r>
            <a:r>
              <a:rPr lang="en-US" altLang="zh-CN" sz="1400" dirty="0">
                <a:solidFill>
                  <a:schemeClr val="tx1"/>
                </a:solidFill>
              </a:rPr>
              <a:t>,</a:t>
            </a:r>
            <a:r>
              <a:rPr lang="zh-CN" altLang="en-US" sz="1400" dirty="0">
                <a:solidFill>
                  <a:schemeClr val="tx1"/>
                </a:solidFill>
              </a:rPr>
              <a:t>也未及时提示潜在投资风险</a:t>
            </a:r>
            <a:r>
              <a:rPr lang="zh-CN" altLang="en-US" sz="1400" dirty="0">
                <a:solidFill>
                  <a:schemeClr val="tx1"/>
                </a:solidFill>
              </a:rPr>
              <a:t>。</a:t>
            </a:r>
            <a:endParaRPr lang="zh-CN" altLang="en-US" sz="1400" dirty="0">
              <a:solidFill>
                <a:schemeClr val="tx1"/>
              </a:solidFill>
            </a:endParaRPr>
          </a:p>
          <a:p>
            <a:pPr algn="l"/>
            <a:r>
              <a:rPr lang="en-US" altLang="zh-CN" sz="1400" dirty="0">
                <a:solidFill>
                  <a:schemeClr val="tx1"/>
                </a:solidFill>
              </a:rPr>
              <a:t>       </a:t>
            </a:r>
            <a:r>
              <a:rPr lang="zh-CN" altLang="en-US" sz="1400" dirty="0">
                <a:solidFill>
                  <a:schemeClr val="tx1"/>
                </a:solidFill>
              </a:rPr>
              <a:t>上述行为违反了《证券投资顾问业务暂行规定》</a:t>
            </a:r>
            <a:r>
              <a:rPr lang="en-US" altLang="zh-CN" sz="1400" dirty="0">
                <a:solidFill>
                  <a:schemeClr val="tx1"/>
                </a:solidFill>
              </a:rPr>
              <a:t>(</a:t>
            </a:r>
            <a:r>
              <a:rPr lang="zh-CN" altLang="en-US" sz="1400" dirty="0">
                <a:solidFill>
                  <a:schemeClr val="tx1"/>
                </a:solidFill>
              </a:rPr>
              <a:t>证监会公告〔</a:t>
            </a:r>
            <a:r>
              <a:rPr lang="en-US" altLang="zh-CN" sz="1400" dirty="0">
                <a:solidFill>
                  <a:schemeClr val="tx1"/>
                </a:solidFill>
              </a:rPr>
              <a:t>2020</a:t>
            </a:r>
            <a:r>
              <a:rPr lang="zh-CN" altLang="en-US" sz="1400" dirty="0">
                <a:solidFill>
                  <a:schemeClr val="tx1"/>
                </a:solidFill>
              </a:rPr>
              <a:t>〕</a:t>
            </a:r>
            <a:r>
              <a:rPr lang="en-US" altLang="zh-CN" sz="1400" dirty="0">
                <a:solidFill>
                  <a:schemeClr val="tx1"/>
                </a:solidFill>
              </a:rPr>
              <a:t>20</a:t>
            </a:r>
            <a:r>
              <a:rPr lang="zh-CN" altLang="en-US" sz="1400" dirty="0">
                <a:solidFill>
                  <a:schemeClr val="tx1"/>
                </a:solidFill>
              </a:rPr>
              <a:t>号</a:t>
            </a:r>
            <a:r>
              <a:rPr lang="en-US" altLang="zh-CN" sz="1400" dirty="0">
                <a:solidFill>
                  <a:schemeClr val="tx1"/>
                </a:solidFill>
              </a:rPr>
              <a:t>,</a:t>
            </a:r>
            <a:r>
              <a:rPr lang="zh-CN" altLang="en-US" sz="1400" dirty="0">
                <a:solidFill>
                  <a:schemeClr val="tx1"/>
                </a:solidFill>
              </a:rPr>
              <a:t>以下简称《暂行规定》</a:t>
            </a:r>
            <a:r>
              <a:rPr lang="en-US" altLang="zh-CN" sz="1400" dirty="0">
                <a:solidFill>
                  <a:schemeClr val="tx1"/>
                </a:solidFill>
              </a:rPr>
              <a:t>)</a:t>
            </a:r>
            <a:r>
              <a:rPr lang="zh-CN" altLang="en-US" sz="1400" dirty="0">
                <a:solidFill>
                  <a:schemeClr val="tx1"/>
                </a:solidFill>
              </a:rPr>
              <a:t>第十三条、第十四条、第十八条、第十九条的规定</a:t>
            </a:r>
            <a:r>
              <a:rPr lang="zh-CN" altLang="en-US" sz="1400" dirty="0">
                <a:solidFill>
                  <a:schemeClr val="tx1"/>
                </a:solidFill>
              </a:rPr>
              <a:t>…… </a:t>
            </a:r>
            <a:endParaRPr lang="zh-CN" altLang="en-US" sz="1400" dirty="0">
              <a:solidFill>
                <a:schemeClr val="tx1"/>
              </a:solidFill>
            </a:endParaRPr>
          </a:p>
          <a:p>
            <a:pPr algn="l">
              <a:lnSpc>
                <a:spcPct val="150000"/>
              </a:lnSpc>
            </a:pPr>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贵州证监局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4</a:t>
            </a:r>
            <a:r>
              <a:rPr lang="zh-CN" altLang="en-US" sz="1400" dirty="0">
                <a:solidFill>
                  <a:schemeClr val="tx1"/>
                </a:solidFill>
              </a:rPr>
              <a:t>年</a:t>
            </a:r>
            <a:r>
              <a:rPr lang="en-US" altLang="zh-CN" sz="1400" dirty="0">
                <a:solidFill>
                  <a:schemeClr val="tx1"/>
                </a:solidFill>
              </a:rPr>
              <a:t>10</a:t>
            </a:r>
            <a:r>
              <a:rPr lang="zh-CN" altLang="en-US" sz="1400" dirty="0">
                <a:solidFill>
                  <a:schemeClr val="tx1"/>
                </a:solidFill>
              </a:rPr>
              <a:t>月</a:t>
            </a:r>
            <a:r>
              <a:rPr lang="en-US" altLang="zh-CN" sz="1400" dirty="0">
                <a:solidFill>
                  <a:schemeClr val="tx1"/>
                </a:solidFill>
              </a:rPr>
              <a:t>8</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四、违反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稳健审慎</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21</a:t>
            </a:r>
            <a:endParaRPr sz="1600" b="1" dirty="0">
              <a:sym typeface="+mn-ea"/>
            </a:endParaRPr>
          </a:p>
          <a:p>
            <a:pPr algn="ctr"/>
            <a:endParaRPr sz="1800" b="1" dirty="0">
              <a:sym typeface="+mn-ea"/>
            </a:endParaRPr>
          </a:p>
          <a:p>
            <a:pPr algn="ctr"/>
            <a:r>
              <a:rPr lang="zh-CN" altLang="en-US" sz="1400" dirty="0">
                <a:sym typeface="+mn-ea"/>
              </a:rPr>
              <a:t>关于对朱某采取出具警示函措施的决定</a:t>
            </a:r>
            <a:endParaRPr lang="zh-CN" altLang="en-US" sz="1400" dirty="0">
              <a:sym typeface="+mn-ea"/>
            </a:endParaRPr>
          </a:p>
          <a:p>
            <a:pPr algn="l"/>
            <a:r>
              <a:rPr lang="zh-CN" altLang="en-US" sz="1400" dirty="0">
                <a:solidFill>
                  <a:schemeClr val="tx1"/>
                </a:solidFill>
              </a:rPr>
              <a:t>朱某：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经查，某证券股份有限公司湖州织里吴兴大道证券</a:t>
            </a:r>
            <a:r>
              <a:rPr lang="zh-CN" altLang="en-US" sz="1400" b="1" dirty="0">
                <a:solidFill>
                  <a:schemeClr val="tx1"/>
                </a:solidFill>
              </a:rPr>
              <a:t>营业部存在未任职备案人员实际履行营业部负责人职责的情况。你作为某证券股份有限公司湖州分公司合规管理人员</a:t>
            </a:r>
            <a:r>
              <a:rPr lang="zh-CN" altLang="en-US" sz="1400" dirty="0">
                <a:solidFill>
                  <a:schemeClr val="tx1"/>
                </a:solidFill>
              </a:rPr>
              <a:t>，</a:t>
            </a:r>
            <a:r>
              <a:rPr lang="zh-CN" altLang="en-US" sz="1600" b="1" dirty="0">
                <a:solidFill>
                  <a:srgbClr val="FF0000"/>
                </a:solidFill>
              </a:rPr>
              <a:t>未主动识别、控制和报告职责范围内的合规风险，</a:t>
            </a:r>
            <a:r>
              <a:rPr lang="zh-CN" altLang="en-US" sz="1600" b="1" dirty="0">
                <a:solidFill>
                  <a:schemeClr val="tx1"/>
                </a:solidFill>
              </a:rPr>
              <a:t>知情却未制止相关违规行为</a:t>
            </a:r>
            <a:r>
              <a:rPr lang="zh-CN" altLang="en-US" sz="1400" dirty="0">
                <a:solidFill>
                  <a:schemeClr val="tx1"/>
                </a:solidFill>
              </a:rPr>
              <a:t>。</a:t>
            </a:r>
            <a:endParaRPr lang="zh-CN" altLang="en-US" sz="1400" dirty="0">
              <a:solidFill>
                <a:schemeClr val="tx1"/>
              </a:solidFill>
            </a:endParaRPr>
          </a:p>
          <a:p>
            <a:pPr algn="l"/>
            <a:r>
              <a:rPr lang="en-US" altLang="zh-CN" sz="1400" dirty="0">
                <a:solidFill>
                  <a:schemeClr val="tx1"/>
                </a:solidFill>
              </a:rPr>
              <a:t>         </a:t>
            </a:r>
            <a:r>
              <a:rPr lang="zh-CN" altLang="en-US" sz="1400" dirty="0">
                <a:solidFill>
                  <a:schemeClr val="tx1"/>
                </a:solidFill>
              </a:rPr>
              <a:t>上述行为违反了《证券公司和证券投资基金管理公司合规管理办法》（证监会令第</a:t>
            </a:r>
            <a:r>
              <a:rPr lang="en-US" altLang="zh-CN" sz="1400" dirty="0">
                <a:solidFill>
                  <a:schemeClr val="tx1"/>
                </a:solidFill>
              </a:rPr>
              <a:t>133</a:t>
            </a:r>
            <a:r>
              <a:rPr lang="zh-CN" altLang="en-US" sz="1400" dirty="0">
                <a:solidFill>
                  <a:schemeClr val="tx1"/>
                </a:solidFill>
              </a:rPr>
              <a:t>号）第十条第二款的规定</a:t>
            </a:r>
            <a:r>
              <a:rPr lang="zh-CN" altLang="en-US" sz="1400" dirty="0">
                <a:solidFill>
                  <a:schemeClr val="tx1"/>
                </a:solidFill>
              </a:rPr>
              <a:t>…… </a:t>
            </a:r>
            <a:endParaRPr lang="zh-CN" altLang="en-US" sz="1400" dirty="0">
              <a:solidFill>
                <a:schemeClr val="tx1"/>
              </a:solidFill>
            </a:endParaRPr>
          </a:p>
          <a:p>
            <a:pPr algn="l"/>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浙江证监局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2</a:t>
            </a:r>
            <a:r>
              <a:rPr lang="zh-CN" altLang="en-US" sz="1400" dirty="0">
                <a:solidFill>
                  <a:schemeClr val="tx1"/>
                </a:solidFill>
              </a:rPr>
              <a:t>年</a:t>
            </a:r>
            <a:r>
              <a:rPr lang="en-US" altLang="zh-CN" sz="1400" dirty="0">
                <a:solidFill>
                  <a:schemeClr val="tx1"/>
                </a:solidFill>
              </a:rPr>
              <a:t>8</a:t>
            </a:r>
            <a:r>
              <a:rPr lang="zh-CN" altLang="en-US" sz="1400" dirty="0">
                <a:solidFill>
                  <a:schemeClr val="tx1"/>
                </a:solidFill>
              </a:rPr>
              <a:t>月</a:t>
            </a:r>
            <a:r>
              <a:rPr lang="en-US" altLang="zh-CN" sz="1400" dirty="0">
                <a:solidFill>
                  <a:schemeClr val="tx1"/>
                </a:solidFill>
              </a:rPr>
              <a:t>26</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四、违反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稳健审慎</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22</a:t>
            </a:r>
            <a:endParaRPr sz="1600" b="1" dirty="0">
              <a:sym typeface="+mn-ea"/>
            </a:endParaRPr>
          </a:p>
          <a:p>
            <a:pPr algn="ctr"/>
            <a:endParaRPr sz="1800" b="1" dirty="0">
              <a:sym typeface="+mn-ea"/>
            </a:endParaRPr>
          </a:p>
          <a:p>
            <a:pPr algn="ctr"/>
            <a:r>
              <a:rPr lang="zh-CN" altLang="en-US" sz="1400" dirty="0">
                <a:sym typeface="+mn-ea"/>
              </a:rPr>
              <a:t>关于对王某采取出具警示函行政监管措施的决定</a:t>
            </a:r>
            <a:endParaRPr lang="zh-CN" altLang="en-US" sz="1400" dirty="0">
              <a:sym typeface="+mn-ea"/>
            </a:endParaRPr>
          </a:p>
          <a:p>
            <a:pPr algn="l"/>
            <a:r>
              <a:rPr lang="zh-CN" altLang="en-US" sz="1400" dirty="0">
                <a:solidFill>
                  <a:schemeClr val="tx1"/>
                </a:solidFill>
              </a:rPr>
              <a:t>王某：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经查，我局发现某证券股份有限公司偃师商都路证券</a:t>
            </a:r>
            <a:r>
              <a:rPr lang="zh-CN" altLang="en-US" sz="1600" b="1" dirty="0">
                <a:solidFill>
                  <a:schemeClr val="tx1"/>
                </a:solidFill>
              </a:rPr>
              <a:t>营业部内控管理未覆盖所有业务环节和全体工作人员，存在业务管控不到位、工作人员执业行为不规范、重要事项未及时报告等问题</a:t>
            </a:r>
            <a:r>
              <a:rPr lang="zh-CN" altLang="en-US" sz="1400" dirty="0">
                <a:solidFill>
                  <a:schemeClr val="tx1"/>
                </a:solidFill>
              </a:rPr>
              <a:t>。</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600" b="1" dirty="0">
                <a:solidFill>
                  <a:srgbClr val="FF0000"/>
                </a:solidFill>
              </a:rPr>
              <a:t>你作为营业部合规管理人员，未能有效识别、控制合规风险</a:t>
            </a:r>
            <a:r>
              <a:rPr lang="zh-CN" altLang="en-US" sz="1400" dirty="0">
                <a:solidFill>
                  <a:schemeClr val="tx1"/>
                </a:solidFill>
              </a:rPr>
              <a:t>，不符合《证券公司和证券投资基金管理公司合规管理办法》（证监会令第</a:t>
            </a:r>
            <a:r>
              <a:rPr lang="en-US" altLang="zh-CN" sz="1400" dirty="0">
                <a:solidFill>
                  <a:schemeClr val="tx1"/>
                </a:solidFill>
              </a:rPr>
              <a:t>166</a:t>
            </a:r>
            <a:r>
              <a:rPr lang="zh-CN" altLang="en-US" sz="1400" dirty="0">
                <a:solidFill>
                  <a:schemeClr val="tx1"/>
                </a:solidFill>
              </a:rPr>
              <a:t>号修订）第十条第一款的规定…… </a:t>
            </a:r>
            <a:endParaRPr lang="zh-CN" altLang="en-US" sz="1400" dirty="0">
              <a:solidFill>
                <a:schemeClr val="tx1"/>
              </a:solidFill>
            </a:endParaRPr>
          </a:p>
          <a:p>
            <a:pPr algn="l">
              <a:lnSpc>
                <a:spcPct val="150000"/>
              </a:lnSpc>
            </a:pPr>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河南证监局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2</a:t>
            </a:r>
            <a:r>
              <a:rPr lang="zh-CN" altLang="en-US" sz="1400" dirty="0">
                <a:solidFill>
                  <a:schemeClr val="tx1"/>
                </a:solidFill>
              </a:rPr>
              <a:t>年</a:t>
            </a:r>
            <a:r>
              <a:rPr lang="en-US" altLang="zh-CN" sz="1400" dirty="0">
                <a:solidFill>
                  <a:schemeClr val="tx1"/>
                </a:solidFill>
              </a:rPr>
              <a:t>3</a:t>
            </a:r>
            <a:r>
              <a:rPr lang="zh-CN" altLang="en-US" sz="1400" dirty="0">
                <a:solidFill>
                  <a:schemeClr val="tx1"/>
                </a:solidFill>
              </a:rPr>
              <a:t>月</a:t>
            </a:r>
            <a:r>
              <a:rPr lang="en-US" altLang="zh-CN" sz="1400" dirty="0">
                <a:solidFill>
                  <a:schemeClr val="tx1"/>
                </a:solidFill>
              </a:rPr>
              <a:t>18</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2404110" y="652780"/>
            <a:ext cx="3989070" cy="4356100"/>
          </a:xfrm>
          <a:prstGeom prst="rect">
            <a:avLst/>
          </a:prstGeom>
          <a:solidFill>
            <a:schemeClr val="accent5">
              <a:lumMod val="20000"/>
              <a:lumOff val="80000"/>
            </a:schemeClr>
          </a:solidFill>
          <a:ln w="9525">
            <a:noFill/>
          </a:ln>
        </p:spPr>
        <p:txBody>
          <a:bodyPr wrap="square">
            <a:noAutofit/>
          </a:bodyPr>
          <a:lstStyle/>
          <a:p>
            <a:r>
              <a:rPr lang="zh-CN" sz="2400" dirty="0">
                <a:solidFill>
                  <a:schemeClr val="tx1"/>
                </a:solidFill>
                <a:latin typeface="微软雅黑" panose="020B0503020204020204" pitchFamily="34" charset="-122"/>
                <a:ea typeface="微软雅黑" panose="020B0503020204020204" pitchFamily="34" charset="-122"/>
                <a:sym typeface="+mn-ea"/>
              </a:rPr>
              <a:t>一、六大职业道德准则</a:t>
            </a:r>
            <a:endParaRPr lang="zh-CN" sz="2400" dirty="0">
              <a:solidFill>
                <a:schemeClr val="tx1"/>
              </a:solidFill>
              <a:latin typeface="微软雅黑" panose="020B0503020204020204" pitchFamily="34" charset="-122"/>
              <a:ea typeface="微软雅黑" panose="020B0503020204020204" pitchFamily="34" charset="-122"/>
              <a:sym typeface="+mn-ea"/>
            </a:endParaRPr>
          </a:p>
          <a:p>
            <a:endParaRPr lang="en-US" altLang="zh-CN" sz="1600" dirty="0">
              <a:solidFill>
                <a:schemeClr val="tx1"/>
              </a:solidFill>
              <a:latin typeface="微软雅黑" panose="020B0503020204020204" pitchFamily="34" charset="-122"/>
              <a:ea typeface="微软雅黑" panose="020B0503020204020204" pitchFamily="34" charset="-122"/>
              <a:sym typeface="+mn-ea"/>
            </a:endParaRPr>
          </a:p>
          <a:p>
            <a:pPr>
              <a:lnSpc>
                <a:spcPct val="200000"/>
              </a:lnSpc>
            </a:pPr>
            <a:r>
              <a:rPr lang="en-US" altLang="zh-CN" sz="1800" dirty="0">
                <a:solidFill>
                  <a:schemeClr val="tx1"/>
                </a:solidFill>
                <a:latin typeface="微软雅黑" panose="020B0503020204020204" pitchFamily="34" charset="-122"/>
                <a:ea typeface="微软雅黑" panose="020B0503020204020204" pitchFamily="34" charset="-122"/>
              </a:rPr>
              <a:t>1. </a:t>
            </a:r>
            <a:r>
              <a:rPr lang="zh-CN" altLang="en-US" sz="1800" dirty="0">
                <a:solidFill>
                  <a:schemeClr val="tx1"/>
                </a:solidFill>
                <a:latin typeface="微软雅黑" panose="020B0503020204020204" pitchFamily="34" charset="-122"/>
                <a:ea typeface="微软雅黑" panose="020B0503020204020204" pitchFamily="34" charset="-122"/>
              </a:rPr>
              <a:t>诚实守信，专业尽职。</a:t>
            </a:r>
            <a:r>
              <a:rPr lang="en-US" altLang="zh-CN" sz="1800" dirty="0">
                <a:solidFill>
                  <a:schemeClr val="tx1"/>
                </a:solidFill>
                <a:latin typeface="微软雅黑" panose="020B0503020204020204" pitchFamily="34" charset="-122"/>
                <a:ea typeface="微软雅黑" panose="020B0503020204020204" pitchFamily="34" charset="-122"/>
              </a:rPr>
              <a:t>  </a:t>
            </a:r>
            <a:endParaRPr lang="en-US" altLang="zh-CN" sz="1800" dirty="0">
              <a:solidFill>
                <a:schemeClr val="tx1"/>
              </a:solidFill>
              <a:latin typeface="微软雅黑" panose="020B0503020204020204" pitchFamily="34" charset="-122"/>
              <a:ea typeface="微软雅黑" panose="020B0503020204020204" pitchFamily="34" charset="-122"/>
            </a:endParaRPr>
          </a:p>
          <a:p>
            <a:pPr>
              <a:lnSpc>
                <a:spcPct val="200000"/>
              </a:lnSpc>
            </a:pPr>
            <a:r>
              <a:rPr lang="en-US" altLang="zh-CN" sz="1800" dirty="0">
                <a:solidFill>
                  <a:schemeClr val="tx1"/>
                </a:solidFill>
                <a:latin typeface="微软雅黑" panose="020B0503020204020204" pitchFamily="34" charset="-122"/>
                <a:ea typeface="微软雅黑" panose="020B0503020204020204" pitchFamily="34" charset="-122"/>
              </a:rPr>
              <a:t>2. </a:t>
            </a:r>
            <a:r>
              <a:rPr lang="zh-CN" altLang="en-US" sz="1800" dirty="0">
                <a:solidFill>
                  <a:schemeClr val="tx1"/>
                </a:solidFill>
                <a:latin typeface="微软雅黑" panose="020B0503020204020204" pitchFamily="34" charset="-122"/>
                <a:ea typeface="微软雅黑" panose="020B0503020204020204" pitchFamily="34" charset="-122"/>
              </a:rPr>
              <a:t>以义取利，珍惜声誉。</a:t>
            </a:r>
            <a:endParaRPr lang="zh-CN" altLang="en-US" sz="1800" dirty="0">
              <a:solidFill>
                <a:schemeClr val="tx1"/>
              </a:solidFill>
              <a:latin typeface="微软雅黑" panose="020B0503020204020204" pitchFamily="34" charset="-122"/>
              <a:ea typeface="微软雅黑" panose="020B0503020204020204" pitchFamily="34" charset="-122"/>
            </a:endParaRPr>
          </a:p>
          <a:p>
            <a:pPr>
              <a:lnSpc>
                <a:spcPct val="200000"/>
              </a:lnSpc>
            </a:pPr>
            <a:r>
              <a:rPr lang="en-US" altLang="zh-CN" sz="1800" dirty="0">
                <a:solidFill>
                  <a:schemeClr val="tx1"/>
                </a:solidFill>
                <a:latin typeface="微软雅黑" panose="020B0503020204020204" pitchFamily="34" charset="-122"/>
                <a:ea typeface="微软雅黑" panose="020B0503020204020204" pitchFamily="34" charset="-122"/>
              </a:rPr>
              <a:t>3. </a:t>
            </a:r>
            <a:r>
              <a:rPr lang="zh-CN" altLang="en-US" sz="1800" dirty="0">
                <a:solidFill>
                  <a:schemeClr val="tx1"/>
                </a:solidFill>
                <a:latin typeface="微软雅黑" panose="020B0503020204020204" pitchFamily="34" charset="-122"/>
                <a:ea typeface="微软雅黑" panose="020B0503020204020204" pitchFamily="34" charset="-122"/>
              </a:rPr>
              <a:t>稳健审慎，致力长远。</a:t>
            </a:r>
            <a:endParaRPr lang="zh-CN" altLang="en-US" sz="1800" dirty="0">
              <a:solidFill>
                <a:schemeClr val="tx1"/>
              </a:solidFill>
              <a:latin typeface="微软雅黑" panose="020B0503020204020204" pitchFamily="34" charset="-122"/>
              <a:ea typeface="微软雅黑" panose="020B0503020204020204" pitchFamily="34" charset="-122"/>
            </a:endParaRPr>
          </a:p>
          <a:p>
            <a:pPr>
              <a:lnSpc>
                <a:spcPct val="200000"/>
              </a:lnSpc>
            </a:pPr>
            <a:r>
              <a:rPr lang="en-US" altLang="zh-CN" sz="1800" dirty="0">
                <a:solidFill>
                  <a:schemeClr val="tx1"/>
                </a:solidFill>
                <a:latin typeface="微软雅黑" panose="020B0503020204020204" pitchFamily="34" charset="-122"/>
                <a:ea typeface="微软雅黑" panose="020B0503020204020204" pitchFamily="34" charset="-122"/>
              </a:rPr>
              <a:t>4. </a:t>
            </a:r>
            <a:r>
              <a:rPr lang="zh-CN" altLang="en-US" sz="1800" dirty="0">
                <a:solidFill>
                  <a:schemeClr val="tx1"/>
                </a:solidFill>
                <a:latin typeface="微软雅黑" panose="020B0503020204020204" pitchFamily="34" charset="-122"/>
                <a:ea typeface="微软雅黑" panose="020B0503020204020204" pitchFamily="34" charset="-122"/>
              </a:rPr>
              <a:t>守正创新，益国利民。</a:t>
            </a:r>
            <a:endParaRPr lang="zh-CN" altLang="en-US" sz="1800" dirty="0">
              <a:solidFill>
                <a:schemeClr val="tx1"/>
              </a:solidFill>
              <a:latin typeface="微软雅黑" panose="020B0503020204020204" pitchFamily="34" charset="-122"/>
              <a:ea typeface="微软雅黑" panose="020B0503020204020204" pitchFamily="34" charset="-122"/>
            </a:endParaRPr>
          </a:p>
          <a:p>
            <a:pPr>
              <a:lnSpc>
                <a:spcPct val="200000"/>
              </a:lnSpc>
            </a:pPr>
            <a:r>
              <a:rPr lang="en-US" altLang="zh-CN" sz="1800" dirty="0">
                <a:solidFill>
                  <a:schemeClr val="tx1"/>
                </a:solidFill>
                <a:latin typeface="微软雅黑" panose="020B0503020204020204" pitchFamily="34" charset="-122"/>
                <a:ea typeface="微软雅黑" panose="020B0503020204020204" pitchFamily="34" charset="-122"/>
              </a:rPr>
              <a:t>5. </a:t>
            </a:r>
            <a:r>
              <a:rPr lang="zh-CN" altLang="en-US" sz="1800" dirty="0">
                <a:solidFill>
                  <a:schemeClr val="tx1"/>
                </a:solidFill>
                <a:latin typeface="微软雅黑" panose="020B0503020204020204" pitchFamily="34" charset="-122"/>
                <a:ea typeface="微软雅黑" panose="020B0503020204020204" pitchFamily="34" charset="-122"/>
              </a:rPr>
              <a:t>依法合规，廉洁自律。</a:t>
            </a:r>
            <a:endParaRPr lang="zh-CN" altLang="en-US" sz="1800" dirty="0">
              <a:solidFill>
                <a:schemeClr val="tx1"/>
              </a:solidFill>
              <a:latin typeface="微软雅黑" panose="020B0503020204020204" pitchFamily="34" charset="-122"/>
              <a:ea typeface="微软雅黑" panose="020B0503020204020204" pitchFamily="34" charset="-122"/>
            </a:endParaRPr>
          </a:p>
          <a:p>
            <a:pPr>
              <a:lnSpc>
                <a:spcPct val="200000"/>
              </a:lnSpc>
            </a:pPr>
            <a:r>
              <a:rPr lang="en-US" altLang="zh-CN" sz="1800" dirty="0">
                <a:solidFill>
                  <a:schemeClr val="tx1"/>
                </a:solidFill>
                <a:latin typeface="微软雅黑" panose="020B0503020204020204" pitchFamily="34" charset="-122"/>
                <a:ea typeface="微软雅黑" panose="020B0503020204020204" pitchFamily="34" charset="-122"/>
              </a:rPr>
              <a:t>6. </a:t>
            </a:r>
            <a:r>
              <a:rPr lang="zh-CN" altLang="en-US" sz="1800" dirty="0">
                <a:solidFill>
                  <a:schemeClr val="tx1"/>
                </a:solidFill>
                <a:latin typeface="微软雅黑" panose="020B0503020204020204" pitchFamily="34" charset="-122"/>
                <a:ea typeface="微软雅黑" panose="020B0503020204020204" pitchFamily="34" charset="-122"/>
              </a:rPr>
              <a:t>尊重包容，共同发展。</a:t>
            </a:r>
            <a:r>
              <a:rPr lang="en-US" altLang="zh-CN" sz="1200" dirty="0">
                <a:solidFill>
                  <a:schemeClr val="tx1"/>
                </a:solidFill>
                <a:latin typeface="微软雅黑" panose="020B0503020204020204" pitchFamily="34" charset="-122"/>
                <a:ea typeface="微软雅黑" panose="020B0503020204020204" pitchFamily="34" charset="-122"/>
              </a:rPr>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四、违反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稳健审慎</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23</a:t>
            </a:r>
            <a:endParaRPr sz="1600" b="1" dirty="0">
              <a:sym typeface="+mn-ea"/>
            </a:endParaRPr>
          </a:p>
          <a:p>
            <a:pPr algn="ctr"/>
            <a:endParaRPr sz="1800" b="1" dirty="0">
              <a:sym typeface="+mn-ea"/>
            </a:endParaRPr>
          </a:p>
          <a:p>
            <a:pPr algn="ctr"/>
            <a:r>
              <a:rPr lang="zh-CN" altLang="en-US" sz="1400" dirty="0">
                <a:sym typeface="+mn-ea"/>
              </a:rPr>
              <a:t>关于对汤某采取出具警示函行政监管措施的决定</a:t>
            </a:r>
            <a:endParaRPr lang="zh-CN" altLang="en-US" sz="1400" dirty="0">
              <a:sym typeface="+mn-ea"/>
            </a:endParaRPr>
          </a:p>
          <a:p>
            <a:pPr algn="l"/>
            <a:r>
              <a:rPr lang="zh-CN" altLang="en-US" sz="1400" dirty="0">
                <a:solidFill>
                  <a:schemeClr val="tx1"/>
                </a:solidFill>
              </a:rPr>
              <a:t>汤某：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经查，A期货有限公司（以下简称A期货或公司）对福建分公司管理不到位，</a:t>
            </a:r>
            <a:r>
              <a:rPr lang="zh-CN" altLang="en-US" sz="1400" b="1" dirty="0">
                <a:solidFill>
                  <a:srgbClr val="FF0000"/>
                </a:solidFill>
              </a:rPr>
              <a:t>未能识别及有效管理福建分公司在投资咨询业务开展、人员及信息系统管理方面存在的风险</a:t>
            </a:r>
            <a:r>
              <a:rPr lang="zh-CN" altLang="en-US" sz="1400" dirty="0">
                <a:solidFill>
                  <a:schemeClr val="tx1"/>
                </a:solidFill>
              </a:rPr>
              <a:t>，反映出A期货有关分支机构及其业务的合规管理、风险管理和内部控制体系不健全。</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上述行为违反了《期货公司监督管理办法》（证监会令第</a:t>
            </a:r>
            <a:r>
              <a:rPr lang="en-US" altLang="zh-CN" sz="1400" dirty="0">
                <a:solidFill>
                  <a:schemeClr val="tx1"/>
                </a:solidFill>
              </a:rPr>
              <a:t>155</a:t>
            </a:r>
            <a:r>
              <a:rPr lang="zh-CN" altLang="en-US" sz="1400" dirty="0">
                <a:solidFill>
                  <a:schemeClr val="tx1"/>
                </a:solidFill>
              </a:rPr>
              <a:t>号）第五十一条规定。你作为公司总经理对上述问题负有主要责任。</a:t>
            </a:r>
            <a:endParaRPr lang="zh-CN" altLang="en-US" sz="1400" dirty="0">
              <a:solidFill>
                <a:schemeClr val="tx1"/>
              </a:solidFill>
            </a:endParaRPr>
          </a:p>
          <a:p>
            <a:pPr algn="l"/>
            <a:r>
              <a:rPr lang="zh-CN" altLang="en-US" sz="1400" dirty="0">
                <a:solidFill>
                  <a:schemeClr val="tx1"/>
                </a:solidFill>
              </a:rPr>
              <a:t>…… </a:t>
            </a:r>
            <a:endParaRPr lang="zh-CN" altLang="en-US" sz="1400" dirty="0">
              <a:solidFill>
                <a:schemeClr val="tx1"/>
              </a:solidFill>
            </a:endParaRPr>
          </a:p>
          <a:p>
            <a:pPr algn="l">
              <a:lnSpc>
                <a:spcPct val="150000"/>
              </a:lnSpc>
            </a:pPr>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河北证监局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4</a:t>
            </a:r>
            <a:r>
              <a:rPr lang="zh-CN" altLang="en-US" sz="1400" dirty="0">
                <a:solidFill>
                  <a:schemeClr val="tx1"/>
                </a:solidFill>
              </a:rPr>
              <a:t>年</a:t>
            </a:r>
            <a:r>
              <a:rPr lang="en-US" altLang="zh-CN" sz="1400" dirty="0">
                <a:solidFill>
                  <a:schemeClr val="tx1"/>
                </a:solidFill>
              </a:rPr>
              <a:t>11</a:t>
            </a:r>
            <a:r>
              <a:rPr lang="zh-CN" altLang="en-US" sz="1400" dirty="0">
                <a:solidFill>
                  <a:schemeClr val="tx1"/>
                </a:solidFill>
              </a:rPr>
              <a:t>月</a:t>
            </a:r>
            <a:r>
              <a:rPr lang="en-US" altLang="zh-CN" sz="1400" dirty="0">
                <a:solidFill>
                  <a:schemeClr val="tx1"/>
                </a:solidFill>
              </a:rPr>
              <a:t>25</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7816850" cy="4356100"/>
          </a:xfrm>
          <a:prstGeom prst="rect">
            <a:avLst/>
          </a:prstGeom>
          <a:noFill/>
          <a:ln w="9525">
            <a:noFill/>
          </a:ln>
        </p:spPr>
        <p:txBody>
          <a:bodyPr wrap="square">
            <a:noAutofit/>
          </a:bodyPr>
          <a:lstStyle/>
          <a:p>
            <a:r>
              <a:rPr lang="en-US" altLang="zh-CN" sz="2000" dirty="0">
                <a:solidFill>
                  <a:srgbClr val="0066CC"/>
                </a:solidFill>
                <a:latin typeface="微软雅黑" panose="020B0503020204020204" pitchFamily="34" charset="-122"/>
                <a:ea typeface="微软雅黑" panose="020B0503020204020204" pitchFamily="34" charset="-122"/>
                <a:sym typeface="+mn-ea"/>
              </a:rPr>
              <a:t> “</a:t>
            </a:r>
            <a:r>
              <a:rPr lang="zh-CN" altLang="en-US" sz="2000" dirty="0">
                <a:solidFill>
                  <a:srgbClr val="0066CC"/>
                </a:solidFill>
                <a:latin typeface="微软雅黑" panose="020B0503020204020204" pitchFamily="34" charset="-122"/>
                <a:ea typeface="微软雅黑" panose="020B0503020204020204" pitchFamily="34" charset="-122"/>
                <a:sym typeface="+mn-ea"/>
              </a:rPr>
              <a:t>守正创新，益国利民</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的理解</a:t>
            </a:r>
            <a:endParaRPr lang="zh-CN" sz="2000" dirty="0">
              <a:solidFill>
                <a:srgbClr val="0066CC"/>
              </a:solidFill>
              <a:latin typeface="微软雅黑" panose="020B0503020204020204" pitchFamily="34" charset="-122"/>
              <a:ea typeface="微软雅黑" panose="020B0503020204020204" pitchFamily="34" charset="-122"/>
              <a:sym typeface="+mn-ea"/>
            </a:endParaRPr>
          </a:p>
          <a:p>
            <a:r>
              <a:rPr lang="en-US" altLang="zh-CN" sz="1600" dirty="0">
                <a:solidFill>
                  <a:srgbClr val="AB33EF"/>
                </a:solidFill>
                <a:latin typeface="微软雅黑" panose="020B0503020204020204" pitchFamily="34" charset="-122"/>
                <a:ea typeface="微软雅黑" panose="020B0503020204020204" pitchFamily="34" charset="-122"/>
                <a:sym typeface="+mn-ea"/>
              </a:rPr>
              <a:t> </a:t>
            </a:r>
            <a:endParaRPr lang="en-US" altLang="zh-CN" sz="1600" dirty="0">
              <a:solidFill>
                <a:srgbClr val="AB33EF"/>
              </a:solidFill>
              <a:latin typeface="微软雅黑" panose="020B0503020204020204" pitchFamily="34" charset="-122"/>
              <a:ea typeface="微软雅黑" panose="020B0503020204020204" pitchFamily="34" charset="-122"/>
              <a:sym typeface="+mn-ea"/>
            </a:endParaRPr>
          </a:p>
          <a:p>
            <a:r>
              <a:rPr lang="zh-CN" altLang="en-US" sz="1600" b="1" dirty="0">
                <a:solidFill>
                  <a:srgbClr val="FF0000"/>
                </a:solidFill>
                <a:sym typeface="+mn-ea"/>
              </a:rPr>
              <a:t>君子独处守正，不桡众枉</a:t>
            </a:r>
            <a:r>
              <a:rPr lang="zh-CN" altLang="en-US" sz="1400" dirty="0">
                <a:sym typeface="+mn-ea"/>
              </a:rPr>
              <a:t>。</a:t>
            </a:r>
            <a:r>
              <a:rPr lang="en-US" altLang="zh-CN" sz="1400" dirty="0">
                <a:sym typeface="+mn-ea"/>
              </a:rPr>
              <a:t>----</a:t>
            </a:r>
            <a:r>
              <a:rPr lang="zh-CN" sz="1400" dirty="0">
                <a:sym typeface="+mn-ea"/>
              </a:rPr>
              <a:t>《</a:t>
            </a:r>
            <a:r>
              <a:rPr lang="zh-CN" altLang="en-US" sz="1400" dirty="0">
                <a:sym typeface="+mn-ea"/>
              </a:rPr>
              <a:t>汉书</a:t>
            </a:r>
            <a:r>
              <a:rPr lang="en-US" altLang="zh-CN" sz="1400" dirty="0">
                <a:sym typeface="+mn-ea"/>
              </a:rPr>
              <a:t>·</a:t>
            </a:r>
            <a:r>
              <a:rPr lang="zh-CN" altLang="en-US" sz="1400" dirty="0">
                <a:sym typeface="+mn-ea"/>
              </a:rPr>
              <a:t>刘向传</a:t>
            </a:r>
            <a:r>
              <a:rPr lang="zh-CN" sz="1400" dirty="0">
                <a:sym typeface="+mn-ea"/>
              </a:rPr>
              <a:t>》</a:t>
            </a:r>
            <a:endParaRPr lang="zh-CN" sz="1400" dirty="0">
              <a:sym typeface="+mn-ea"/>
            </a:endParaRPr>
          </a:p>
          <a:p>
            <a:pPr algn="l">
              <a:lnSpc>
                <a:spcPct val="150000"/>
              </a:lnSpc>
            </a:pPr>
            <a:r>
              <a:rPr lang="zh-CN" altLang="en-US" sz="1200" dirty="0">
                <a:latin typeface="微软雅黑" panose="020B0503020204020204" pitchFamily="34" charset="-122"/>
                <a:ea typeface="微软雅黑" panose="020B0503020204020204" pitchFamily="34" charset="-122"/>
                <a:sym typeface="+mn-ea"/>
              </a:rPr>
              <a:t>译文：为人、做事要坚守正道，不为众曲而自屈。</a:t>
            </a:r>
            <a:r>
              <a:rPr lang="en-US" altLang="zh-CN" sz="1200" dirty="0">
                <a:solidFill>
                  <a:schemeClr val="tx1"/>
                </a:solidFill>
                <a:latin typeface="微软雅黑" panose="020B0503020204020204" pitchFamily="34" charset="-122"/>
                <a:ea typeface="微软雅黑" panose="020B0503020204020204" pitchFamily="34" charset="-122"/>
              </a:rPr>
              <a:t> </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200" dirty="0">
                <a:solidFill>
                  <a:schemeClr val="tx1"/>
                </a:solidFill>
                <a:latin typeface="微软雅黑" panose="020B0503020204020204" pitchFamily="34" charset="-122"/>
                <a:ea typeface="微软雅黑" panose="020B0503020204020204" pitchFamily="34" charset="-122"/>
              </a:rPr>
              <a:t>注释：正，即正气，它代表着一种正义的精神和堂堂正正、至大至刚的人格力量。</a:t>
            </a:r>
            <a:endParaRPr lang="zh-CN" altLang="en-US" sz="1200" dirty="0">
              <a:solidFill>
                <a:schemeClr val="tx1"/>
              </a:solidFill>
              <a:latin typeface="微软雅黑" panose="020B0503020204020204" pitchFamily="34" charset="-122"/>
              <a:ea typeface="微软雅黑" panose="020B0503020204020204" pitchFamily="34" charset="-122"/>
            </a:endParaRPr>
          </a:p>
          <a:p>
            <a:pPr algn="l">
              <a:lnSpc>
                <a:spcPct val="150000"/>
              </a:lnSpc>
            </a:pPr>
            <a:endParaRPr lang="zh-CN" altLang="en-US" sz="1400" dirty="0">
              <a:solidFill>
                <a:schemeClr val="tx1"/>
              </a:solidFill>
            </a:endParaRPr>
          </a:p>
          <a:p>
            <a:pPr algn="l">
              <a:lnSpc>
                <a:spcPct val="150000"/>
              </a:lnSpc>
            </a:pPr>
            <a:r>
              <a:rPr lang="zh-CN" altLang="en-US" sz="1400" dirty="0">
                <a:solidFill>
                  <a:schemeClr val="tx1"/>
                </a:solidFill>
              </a:rPr>
              <a:t>物格而后知至，知至而后意诚，</a:t>
            </a:r>
            <a:r>
              <a:rPr lang="zh-CN" altLang="en-US" sz="1600" b="1" dirty="0">
                <a:solidFill>
                  <a:srgbClr val="FF0000"/>
                </a:solidFill>
              </a:rPr>
              <a:t>意诚而后心正，心正而后身修</a:t>
            </a:r>
            <a:r>
              <a:rPr lang="zh-CN" altLang="en-US" sz="1400" dirty="0">
                <a:solidFill>
                  <a:schemeClr val="tx1"/>
                </a:solidFill>
              </a:rPr>
              <a:t>，身修而后家齐，家齐而后国治，国治而后天下平</a:t>
            </a:r>
            <a:r>
              <a:rPr lang="zh-CN" altLang="en-US" sz="1200" dirty="0">
                <a:solidFill>
                  <a:schemeClr val="tx1"/>
                </a:solidFill>
                <a:latin typeface="微软雅黑" panose="020B0503020204020204" pitchFamily="34" charset="-122"/>
                <a:ea typeface="微软雅黑" panose="020B0503020204020204" pitchFamily="34" charset="-122"/>
              </a:rPr>
              <a:t>。</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400" dirty="0"/>
              <a:t> 《礼记</a:t>
            </a:r>
            <a:r>
              <a:rPr lang="zh-CN" altLang="en-US" sz="1400" dirty="0"/>
              <a:t>·大学》</a:t>
            </a:r>
            <a:endParaRPr lang="zh-CN" sz="1400" dirty="0"/>
          </a:p>
          <a:p>
            <a:pPr algn="l">
              <a:lnSpc>
                <a:spcPct val="150000"/>
              </a:lnSpc>
            </a:pPr>
            <a:r>
              <a:rPr lang="zh-CN" altLang="en-US" sz="1200" dirty="0">
                <a:latin typeface="微软雅黑" panose="020B0503020204020204" pitchFamily="34" charset="-122"/>
                <a:ea typeface="微软雅黑" panose="020B0503020204020204" pitchFamily="34" charset="-122"/>
              </a:rPr>
              <a:t>译文：通过对万事万物的认识研究，才能获得知识；获得知识后，意念才能真诚；意念真诚后，心思才能端正；心思端正后，才能修养品性；品性修养后，才能管理好家庭和家族；家庭和家族管理好了，才能治理好国家；治理好国家后天下才能太平。</a:t>
            </a:r>
            <a:endParaRPr lang="zh-CN" altLang="en-US" sz="1200" dirty="0">
              <a:latin typeface="微软雅黑" panose="020B0503020204020204" pitchFamily="34" charset="-122"/>
              <a:ea typeface="微软雅黑" panose="020B0503020204020204" pitchFamily="34" charset="-122"/>
            </a:endParaRPr>
          </a:p>
          <a:p>
            <a:pPr algn="l">
              <a:lnSpc>
                <a:spcPct val="150000"/>
              </a:lnSpc>
            </a:pPr>
            <a:r>
              <a:rPr lang="zh-CN" sz="1400" dirty="0"/>
              <a:t> </a:t>
            </a:r>
            <a:endParaRPr lang="zh-CN" sz="1400" dirty="0"/>
          </a:p>
          <a:p>
            <a:pPr algn="l">
              <a:lnSpc>
                <a:spcPct val="150000"/>
              </a:lnSpc>
            </a:pPr>
            <a:r>
              <a:rPr lang="zh-CN" sz="1400" dirty="0"/>
              <a:t>（一）</a:t>
            </a:r>
            <a:r>
              <a:rPr lang="zh-CN" altLang="en-US" sz="1400" dirty="0"/>
              <a:t>证券从业人员应自觉践行社会责任，贯彻新发展理念，树立社会良好形象</a:t>
            </a:r>
            <a:endParaRPr lang="zh-CN" altLang="en-US" sz="1400" dirty="0"/>
          </a:p>
          <a:p>
            <a:pPr algn="l">
              <a:lnSpc>
                <a:spcPct val="150000"/>
              </a:lnSpc>
            </a:pPr>
            <a:r>
              <a:rPr lang="zh-CN" altLang="en-US" sz="1400" dirty="0"/>
              <a:t>（二）证券从业人员应发挥自身专业特色，将</a:t>
            </a:r>
            <a:r>
              <a:rPr lang="en-US" altLang="zh-CN" sz="1400" dirty="0"/>
              <a:t>“</a:t>
            </a:r>
            <a:r>
              <a:rPr lang="zh-CN" altLang="en-US" sz="1400" dirty="0"/>
              <a:t>五篇大文章</a:t>
            </a:r>
            <a:r>
              <a:rPr lang="en-US" altLang="zh-CN" sz="1400" dirty="0"/>
              <a:t>”</a:t>
            </a:r>
            <a:r>
              <a:rPr lang="zh-CN" altLang="en-US" sz="1400" dirty="0"/>
              <a:t>做实做细</a:t>
            </a:r>
            <a:endParaRPr lang="zh-CN" altLang="en-US" sz="1400" dirty="0"/>
          </a:p>
          <a:p>
            <a:pPr algn="l">
              <a:lnSpc>
                <a:spcPct val="150000"/>
              </a:lnSpc>
            </a:pPr>
            <a:r>
              <a:rPr lang="en-US" altLang="zh-CN" sz="1600" dirty="0">
                <a:solidFill>
                  <a:srgbClr val="0066CC"/>
                </a:solidFill>
                <a:latin typeface="微软雅黑" panose="020B0503020204020204" pitchFamily="34" charset="-122"/>
                <a:ea typeface="微软雅黑" panose="020B0503020204020204" pitchFamily="34" charset="-122"/>
              </a:rPr>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五、违反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守正创新</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24</a:t>
            </a:r>
            <a:endParaRPr sz="1600" b="1" dirty="0">
              <a:sym typeface="+mn-ea"/>
            </a:endParaRPr>
          </a:p>
          <a:p>
            <a:pPr algn="ctr"/>
            <a:endParaRPr sz="1800" b="1" dirty="0">
              <a:sym typeface="+mn-ea"/>
            </a:endParaRPr>
          </a:p>
          <a:p>
            <a:pPr algn="ctr"/>
            <a:r>
              <a:rPr lang="zh-CN" altLang="en-US" sz="1400" dirty="0">
                <a:sym typeface="+mn-ea"/>
              </a:rPr>
              <a:t>关于对郭某采取自律措施的决定</a:t>
            </a:r>
            <a:endParaRPr lang="zh-CN" altLang="en-US" sz="1400" dirty="0">
              <a:sym typeface="+mn-ea"/>
            </a:endParaRPr>
          </a:p>
          <a:p>
            <a:pPr algn="l"/>
            <a:r>
              <a:rPr lang="zh-CN" altLang="en-US" sz="1400" dirty="0">
                <a:solidFill>
                  <a:schemeClr val="tx1"/>
                </a:solidFill>
              </a:rPr>
              <a:t>郭某：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a:t>
            </a:r>
            <a:r>
              <a:rPr lang="zh-CN" altLang="en-US" sz="1400" b="1" dirty="0">
                <a:solidFill>
                  <a:srgbClr val="FF0000"/>
                </a:solidFill>
              </a:rPr>
              <a:t>你存在未经所在机构批准，私自开立企业微信，私下招聘经纪业务人员的行为。你将相关企业微信账号交由未入职、未进行执业登记的人员使用，在未签订委托代理合同的情况下，让相关人员通过互联网从事客户招揽工作</a:t>
            </a:r>
            <a:r>
              <a:rPr lang="zh-CN" altLang="en-US" sz="1400" dirty="0">
                <a:solidFill>
                  <a:schemeClr val="tx1"/>
                </a:solidFill>
              </a:rPr>
              <a:t>。上述情形违反《中国证券业协会证券经纪人执业规范（试行）》第五条、第二十条等相关规定，以及《证券公司董事、监事、高级管理人员及从业人员管理规则》第二十六条第一款第二项关于</a:t>
            </a:r>
            <a:r>
              <a:rPr lang="en-US" altLang="zh-CN" sz="1400" dirty="0">
                <a:solidFill>
                  <a:schemeClr val="tx1"/>
                </a:solidFill>
              </a:rPr>
              <a:t>“</a:t>
            </a:r>
            <a:r>
              <a:rPr lang="zh-CN" altLang="en-US" sz="1400" dirty="0">
                <a:solidFill>
                  <a:schemeClr val="tx1"/>
                </a:solidFill>
              </a:rPr>
              <a:t>在法律法规规定及公司授权范围内开展业务</a:t>
            </a:r>
            <a:r>
              <a:rPr lang="en-US" altLang="zh-CN" sz="1400" dirty="0">
                <a:solidFill>
                  <a:schemeClr val="tx1"/>
                </a:solidFill>
              </a:rPr>
              <a:t>”</a:t>
            </a:r>
            <a:r>
              <a:rPr lang="zh-CN" altLang="en-US" sz="1400" dirty="0">
                <a:solidFill>
                  <a:schemeClr val="tx1"/>
                </a:solidFill>
              </a:rPr>
              <a:t>等规定。</a:t>
            </a:r>
            <a:endParaRPr lang="zh-CN" altLang="en-US" sz="1400" dirty="0">
              <a:solidFill>
                <a:schemeClr val="tx1"/>
              </a:solidFill>
            </a:endParaRPr>
          </a:p>
          <a:p>
            <a:pPr algn="l"/>
            <a:r>
              <a:rPr lang="zh-CN" altLang="en-US" sz="1400" dirty="0">
                <a:solidFill>
                  <a:schemeClr val="tx1"/>
                </a:solidFill>
              </a:rPr>
              <a:t>…… </a:t>
            </a:r>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中国证券业协会</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4</a:t>
            </a:r>
            <a:r>
              <a:rPr lang="zh-CN" altLang="en-US" sz="1400" dirty="0">
                <a:solidFill>
                  <a:schemeClr val="tx1"/>
                </a:solidFill>
              </a:rPr>
              <a:t>年</a:t>
            </a:r>
            <a:r>
              <a:rPr lang="en-US" altLang="zh-CN" sz="1400" dirty="0">
                <a:solidFill>
                  <a:schemeClr val="tx1"/>
                </a:solidFill>
              </a:rPr>
              <a:t>12</a:t>
            </a:r>
            <a:r>
              <a:rPr lang="zh-CN" altLang="en-US" sz="1400" dirty="0">
                <a:solidFill>
                  <a:schemeClr val="tx1"/>
                </a:solidFill>
              </a:rPr>
              <a:t>月</a:t>
            </a:r>
            <a:r>
              <a:rPr lang="en-US" altLang="zh-CN" sz="1400" dirty="0">
                <a:solidFill>
                  <a:schemeClr val="tx1"/>
                </a:solidFill>
              </a:rPr>
              <a:t>27</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七、违反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守正创新</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25</a:t>
            </a:r>
            <a:endParaRPr sz="1800" b="1" dirty="0">
              <a:sym typeface="+mn-ea"/>
            </a:endParaRPr>
          </a:p>
          <a:p>
            <a:pPr algn="ctr"/>
            <a:r>
              <a:rPr lang="zh-CN" altLang="en-US" sz="1400" dirty="0">
                <a:sym typeface="+mn-ea"/>
              </a:rPr>
              <a:t>关于对某证券公司安徽分公司采取出具警示函措施的决定</a:t>
            </a:r>
            <a:endParaRPr lang="zh-CN" altLang="en-US" sz="1400" dirty="0">
              <a:sym typeface="+mn-ea"/>
            </a:endParaRPr>
          </a:p>
          <a:p>
            <a:pPr algn="l">
              <a:lnSpc>
                <a:spcPct val="150000"/>
              </a:lnSpc>
            </a:pPr>
            <a:endParaRPr lang="zh-CN" altLang="en-US" sz="1400" dirty="0">
              <a:solidFill>
                <a:schemeClr val="tx1"/>
              </a:solidFill>
            </a:endParaRPr>
          </a:p>
          <a:p>
            <a:pPr algn="l">
              <a:lnSpc>
                <a:spcPct val="150000"/>
              </a:lnSpc>
            </a:pPr>
            <a:r>
              <a:rPr lang="zh-CN" altLang="en-US" sz="1400" dirty="0">
                <a:solidFill>
                  <a:schemeClr val="tx1"/>
                </a:solidFill>
              </a:rPr>
              <a:t>某证券公司安徽分公司：</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a:t>
            </a:r>
            <a:r>
              <a:rPr lang="zh-CN" altLang="en-US" sz="1600" b="1" dirty="0">
                <a:solidFill>
                  <a:srgbClr val="FF0000"/>
                </a:solidFill>
              </a:rPr>
              <a:t>你分公司企业微信管理不当，部分外部人员被认证为分公司员工并建群荐股</a:t>
            </a:r>
            <a:r>
              <a:rPr lang="zh-CN" altLang="en-US" sz="1400" dirty="0">
                <a:solidFill>
                  <a:schemeClr val="tx1"/>
                </a:solidFill>
              </a:rPr>
              <a:t>，反映出你分公司合规管理覆盖不到位。上述行为违反了《证券公司和证券投资基金管理公司合规管理办法》（证监会令第</a:t>
            </a:r>
            <a:r>
              <a:rPr lang="en-US" altLang="zh-CN" sz="1400" dirty="0">
                <a:solidFill>
                  <a:schemeClr val="tx1"/>
                </a:solidFill>
              </a:rPr>
              <a:t>166</a:t>
            </a:r>
            <a:r>
              <a:rPr lang="zh-CN" altLang="en-US" sz="1400" dirty="0">
                <a:solidFill>
                  <a:schemeClr val="tx1"/>
                </a:solidFill>
              </a:rPr>
              <a:t>号，以下简称《合规管理办法》）第三条的规定</a:t>
            </a:r>
            <a:r>
              <a:rPr lang="en-US" altLang="zh-CN" sz="1400" dirty="0">
                <a:solidFill>
                  <a:schemeClr val="tx1"/>
                </a:solidFill>
              </a:rPr>
              <a:t>……</a:t>
            </a:r>
            <a:endParaRPr lang="en-US" altLang="zh-CN" sz="1400" dirty="0">
              <a:solidFill>
                <a:schemeClr val="tx1"/>
              </a:solidFill>
            </a:endParaRPr>
          </a:p>
          <a:p>
            <a:pPr algn="l">
              <a:lnSpc>
                <a:spcPct val="150000"/>
              </a:lnSpc>
            </a:pP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sz="1200" dirty="0">
                <a:solidFill>
                  <a:schemeClr val="tx1"/>
                </a:solidFill>
                <a:latin typeface="微软雅黑" panose="020B0503020204020204" pitchFamily="34" charset="-122"/>
                <a:ea typeface="微软雅黑" panose="020B0503020204020204" pitchFamily="34" charset="-122"/>
              </a:rPr>
              <a:t>安徽</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  2024年12月18日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614680" y="652780"/>
            <a:ext cx="789241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五、违反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守正创新</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26</a:t>
            </a:r>
            <a:endParaRPr sz="1600" b="1" dirty="0">
              <a:sym typeface="+mn-ea"/>
            </a:endParaRPr>
          </a:p>
          <a:p>
            <a:pPr algn="ctr"/>
            <a:endParaRPr sz="1800" b="1" dirty="0">
              <a:sym typeface="+mn-ea"/>
            </a:endParaRPr>
          </a:p>
          <a:p>
            <a:pPr algn="ctr"/>
            <a:r>
              <a:rPr lang="zh-CN" altLang="en-US" sz="1400" dirty="0">
                <a:sym typeface="+mn-ea"/>
              </a:rPr>
              <a:t>关于对王某采取出具警示函措施的决定</a:t>
            </a:r>
            <a:endParaRPr lang="zh-CN" altLang="en-US" sz="1400" dirty="0">
              <a:sym typeface="+mn-ea"/>
            </a:endParaRPr>
          </a:p>
          <a:p>
            <a:pPr algn="l">
              <a:lnSpc>
                <a:spcPct val="150000"/>
              </a:lnSpc>
            </a:pPr>
            <a:r>
              <a:rPr lang="zh-CN" altLang="en-US" sz="1400" dirty="0">
                <a:solidFill>
                  <a:schemeClr val="tx1"/>
                </a:solidFill>
              </a:rPr>
              <a:t>王某：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经查，你在某证券股份有限公司（以下简称</a:t>
            </a:r>
            <a:r>
              <a:rPr lang="en-US" altLang="zh-CN" sz="1400" dirty="0">
                <a:solidFill>
                  <a:schemeClr val="tx1"/>
                </a:solidFill>
              </a:rPr>
              <a:t>“</a:t>
            </a:r>
            <a:r>
              <a:rPr lang="zh-CN" altLang="en-US" sz="1400" dirty="0">
                <a:solidFill>
                  <a:schemeClr val="tx1"/>
                </a:solidFill>
              </a:rPr>
              <a:t>公司</a:t>
            </a:r>
            <a:r>
              <a:rPr lang="en-US" altLang="zh-CN" sz="1400" dirty="0">
                <a:solidFill>
                  <a:schemeClr val="tx1"/>
                </a:solidFill>
              </a:rPr>
              <a:t>”</a:t>
            </a:r>
            <a:r>
              <a:rPr lang="zh-CN" altLang="en-US" sz="1400" dirty="0">
                <a:solidFill>
                  <a:schemeClr val="tx1"/>
                </a:solidFill>
              </a:rPr>
              <a:t>）上海龙华中路证券营业部（以下简称</a:t>
            </a:r>
            <a:r>
              <a:rPr lang="en-US" altLang="zh-CN" sz="1400" dirty="0">
                <a:solidFill>
                  <a:schemeClr val="tx1"/>
                </a:solidFill>
              </a:rPr>
              <a:t>“</a:t>
            </a:r>
            <a:r>
              <a:rPr lang="zh-CN" altLang="en-US" sz="1400" dirty="0">
                <a:solidFill>
                  <a:schemeClr val="tx1"/>
                </a:solidFill>
              </a:rPr>
              <a:t>营业部</a:t>
            </a:r>
            <a:r>
              <a:rPr lang="en-US" altLang="zh-CN" sz="1400" dirty="0">
                <a:solidFill>
                  <a:schemeClr val="tx1"/>
                </a:solidFill>
              </a:rPr>
              <a:t>”</a:t>
            </a:r>
            <a:r>
              <a:rPr lang="zh-CN" altLang="en-US" sz="1400" dirty="0">
                <a:solidFill>
                  <a:schemeClr val="tx1"/>
                </a:solidFill>
              </a:rPr>
              <a:t>）任职期间，</a:t>
            </a:r>
            <a:r>
              <a:rPr lang="zh-CN" altLang="en-US" sz="1600" b="1" dirty="0">
                <a:solidFill>
                  <a:srgbClr val="FF0000"/>
                </a:solidFill>
              </a:rPr>
              <a:t>未经公司审批，注册使用冠营业部名称的自媒体账号</a:t>
            </a:r>
            <a:r>
              <a:rPr lang="zh-CN" altLang="en-US" sz="1400" dirty="0">
                <a:solidFill>
                  <a:schemeClr val="tx1"/>
                </a:solidFill>
              </a:rPr>
              <a:t>，且在该自媒体账号发布的相关证券佣金收取标准的信息存在不当内容。</a:t>
            </a:r>
            <a:endParaRPr lang="zh-CN" altLang="en-US" sz="1400" dirty="0">
              <a:solidFill>
                <a:schemeClr val="tx1"/>
              </a:solidFill>
            </a:endParaRPr>
          </a:p>
          <a:p>
            <a:pPr algn="l"/>
            <a:r>
              <a:rPr lang="zh-CN" altLang="en-US" sz="1400" dirty="0">
                <a:solidFill>
                  <a:schemeClr val="tx1"/>
                </a:solidFill>
              </a:rPr>
              <a:t>       上述行为违反了《证券基金经营机构董事、监事、高级管理人员及从业人员监督管理办法》第二十二条第一项、《证券公司和证券投资基金管理公司合规管理办法》第十条第一款的规定…… </a:t>
            </a:r>
            <a:endParaRPr lang="zh-CN" altLang="en-US" sz="1400" dirty="0">
              <a:solidFill>
                <a:schemeClr val="tx1"/>
              </a:solidFill>
            </a:endParaRPr>
          </a:p>
          <a:p>
            <a:pPr algn="l"/>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上海证监局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4</a:t>
            </a:r>
            <a:r>
              <a:rPr lang="zh-CN" altLang="en-US" sz="1400" dirty="0">
                <a:solidFill>
                  <a:schemeClr val="tx1"/>
                </a:solidFill>
              </a:rPr>
              <a:t>年</a:t>
            </a:r>
            <a:r>
              <a:rPr lang="en-US" altLang="zh-CN" sz="1400" dirty="0">
                <a:solidFill>
                  <a:schemeClr val="tx1"/>
                </a:solidFill>
              </a:rPr>
              <a:t>4</a:t>
            </a:r>
            <a:r>
              <a:rPr lang="zh-CN" altLang="en-US" sz="1400" dirty="0">
                <a:solidFill>
                  <a:schemeClr val="tx1"/>
                </a:solidFill>
              </a:rPr>
              <a:t>月</a:t>
            </a:r>
            <a:r>
              <a:rPr lang="en-US" altLang="zh-CN" sz="1400" dirty="0">
                <a:solidFill>
                  <a:schemeClr val="tx1"/>
                </a:solidFill>
              </a:rPr>
              <a:t>11</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五、违反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守正创新</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27</a:t>
            </a:r>
            <a:endParaRPr sz="1600" b="1" dirty="0">
              <a:sym typeface="+mn-ea"/>
            </a:endParaRPr>
          </a:p>
          <a:p>
            <a:pPr algn="ctr"/>
            <a:r>
              <a:rPr lang="zh-CN" altLang="en-US" sz="1400" dirty="0">
                <a:sym typeface="+mn-ea"/>
              </a:rPr>
              <a:t>关于对陶某采取出具警示函措施的决定</a:t>
            </a:r>
            <a:endParaRPr lang="zh-CN" altLang="en-US" sz="1400" dirty="0">
              <a:sym typeface="+mn-ea"/>
            </a:endParaRPr>
          </a:p>
          <a:p>
            <a:pPr algn="l">
              <a:lnSpc>
                <a:spcPct val="150000"/>
              </a:lnSpc>
            </a:pPr>
            <a:r>
              <a:rPr lang="zh-CN" altLang="en-US" sz="1400" dirty="0">
                <a:solidFill>
                  <a:schemeClr val="tx1"/>
                </a:solidFill>
              </a:rPr>
              <a:t>陶某：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经查，我局发现某证券股份有限公司上海分公司（以下简称</a:t>
            </a:r>
            <a:r>
              <a:rPr lang="en-US" altLang="zh-CN" sz="1400" dirty="0">
                <a:solidFill>
                  <a:schemeClr val="tx1"/>
                </a:solidFill>
              </a:rPr>
              <a:t>“</a:t>
            </a:r>
            <a:r>
              <a:rPr lang="zh-CN" altLang="en-US" sz="1400" dirty="0">
                <a:solidFill>
                  <a:schemeClr val="tx1"/>
                </a:solidFill>
              </a:rPr>
              <a:t>分公司</a:t>
            </a:r>
            <a:r>
              <a:rPr lang="en-US" altLang="zh-CN" sz="1400" dirty="0">
                <a:solidFill>
                  <a:schemeClr val="tx1"/>
                </a:solidFill>
              </a:rPr>
              <a:t>”</a:t>
            </a:r>
            <a:r>
              <a:rPr lang="zh-CN" altLang="en-US" sz="1400" dirty="0">
                <a:solidFill>
                  <a:schemeClr val="tx1"/>
                </a:solidFill>
              </a:rPr>
              <a:t>）、某证券股份有限公司上海东长治路证券营业部（以下简称</a:t>
            </a:r>
            <a:r>
              <a:rPr lang="en-US" altLang="zh-CN" sz="1400" dirty="0">
                <a:solidFill>
                  <a:schemeClr val="tx1"/>
                </a:solidFill>
              </a:rPr>
              <a:t>“</a:t>
            </a:r>
            <a:r>
              <a:rPr lang="zh-CN" altLang="en-US" sz="1400" dirty="0">
                <a:solidFill>
                  <a:schemeClr val="tx1"/>
                </a:solidFill>
              </a:rPr>
              <a:t>营业部</a:t>
            </a:r>
            <a:r>
              <a:rPr lang="en-US" altLang="zh-CN" sz="1400" dirty="0">
                <a:solidFill>
                  <a:schemeClr val="tx1"/>
                </a:solidFill>
              </a:rPr>
              <a:t>”</a:t>
            </a:r>
            <a:r>
              <a:rPr lang="zh-CN" altLang="en-US" sz="1400" dirty="0">
                <a:solidFill>
                  <a:schemeClr val="tx1"/>
                </a:solidFill>
              </a:rPr>
              <a:t>）</a:t>
            </a:r>
            <a:r>
              <a:rPr lang="zh-CN" altLang="en-US" sz="1600" b="1" dirty="0">
                <a:solidFill>
                  <a:srgbClr val="FF0000"/>
                </a:solidFill>
              </a:rPr>
              <a:t>在与第三方互联网平台开展合作过程中，存在报酬支付与新开户数量、客户资产值、佣金等直接挂钩的情形</a:t>
            </a:r>
            <a:r>
              <a:rPr lang="zh-CN" altLang="en-US" sz="1400" dirty="0">
                <a:solidFill>
                  <a:schemeClr val="tx1"/>
                </a:solidFill>
              </a:rPr>
              <a:t>，不符合《关于加强证券经纪业务管理的规定》（证监会公告〔</a:t>
            </a:r>
            <a:r>
              <a:rPr lang="en-US" altLang="zh-CN" sz="1400" dirty="0">
                <a:solidFill>
                  <a:schemeClr val="tx1"/>
                </a:solidFill>
              </a:rPr>
              <a:t>2010</a:t>
            </a:r>
            <a:r>
              <a:rPr lang="zh-CN" altLang="en-US" sz="1400" dirty="0">
                <a:solidFill>
                  <a:schemeClr val="tx1"/>
                </a:solidFill>
              </a:rPr>
              <a:t>〕</a:t>
            </a:r>
            <a:r>
              <a:rPr lang="en-US" altLang="zh-CN" sz="1400" dirty="0">
                <a:solidFill>
                  <a:schemeClr val="tx1"/>
                </a:solidFill>
              </a:rPr>
              <a:t>11</a:t>
            </a:r>
            <a:r>
              <a:rPr lang="zh-CN" altLang="en-US" sz="1400" dirty="0">
                <a:solidFill>
                  <a:schemeClr val="tx1"/>
                </a:solidFill>
              </a:rPr>
              <a:t>号）第二条的规定，违反了《证券经纪业务管理办法》（证监会令第</a:t>
            </a:r>
            <a:r>
              <a:rPr lang="en-US" altLang="zh-CN" sz="1400" dirty="0">
                <a:solidFill>
                  <a:schemeClr val="tx1"/>
                </a:solidFill>
              </a:rPr>
              <a:t>204</a:t>
            </a:r>
            <a:r>
              <a:rPr lang="zh-CN" altLang="en-US" sz="1400" dirty="0">
                <a:solidFill>
                  <a:schemeClr val="tx1"/>
                </a:solidFill>
              </a:rPr>
              <a:t>号）第三条第一项、《证券公司和证券投资基金管理公司合规管理办法》（证监会令第</a:t>
            </a:r>
            <a:r>
              <a:rPr lang="en-US" altLang="zh-CN" sz="1400" dirty="0">
                <a:solidFill>
                  <a:schemeClr val="tx1"/>
                </a:solidFill>
              </a:rPr>
              <a:t>133</a:t>
            </a:r>
            <a:r>
              <a:rPr lang="zh-CN" altLang="en-US" sz="1400" dirty="0">
                <a:solidFill>
                  <a:schemeClr val="tx1"/>
                </a:solidFill>
              </a:rPr>
              <a:t>号，经证监会令第</a:t>
            </a:r>
            <a:r>
              <a:rPr lang="en-US" altLang="zh-CN" sz="1400" dirty="0">
                <a:solidFill>
                  <a:schemeClr val="tx1"/>
                </a:solidFill>
              </a:rPr>
              <a:t>166</a:t>
            </a:r>
            <a:r>
              <a:rPr lang="zh-CN" altLang="en-US" sz="1400" dirty="0">
                <a:solidFill>
                  <a:schemeClr val="tx1"/>
                </a:solidFill>
              </a:rPr>
              <a:t>号修正，以下简称《合规管理办法》）第三条的规定</a:t>
            </a:r>
            <a:r>
              <a:rPr lang="zh-CN" altLang="en-US" sz="1400" dirty="0">
                <a:solidFill>
                  <a:schemeClr val="tx1"/>
                </a:solidFill>
              </a:rPr>
              <a:t>。</a:t>
            </a:r>
            <a:endParaRPr lang="zh-CN" altLang="en-US" sz="1400" dirty="0">
              <a:solidFill>
                <a:schemeClr val="tx1"/>
              </a:solidFill>
            </a:endParaRPr>
          </a:p>
          <a:p>
            <a:pPr algn="l">
              <a:lnSpc>
                <a:spcPct val="150000"/>
              </a:lnSpc>
            </a:pPr>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你作为时任分公司副总经理、营业部负责人，对上述违规行为负有责任…… </a:t>
            </a:r>
            <a:endParaRPr lang="zh-CN" altLang="en-US" sz="1400" dirty="0">
              <a:solidFill>
                <a:schemeClr val="tx1"/>
              </a:solidFill>
            </a:endParaRPr>
          </a:p>
          <a:p>
            <a:pPr algn="l">
              <a:lnSpc>
                <a:spcPct val="150000"/>
              </a:lnSpc>
            </a:pPr>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上海证监局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4</a:t>
            </a:r>
            <a:r>
              <a:rPr lang="zh-CN" altLang="en-US" sz="1400" dirty="0">
                <a:solidFill>
                  <a:schemeClr val="tx1"/>
                </a:solidFill>
              </a:rPr>
              <a:t>年</a:t>
            </a:r>
            <a:r>
              <a:rPr lang="en-US" altLang="zh-CN" sz="1400" dirty="0">
                <a:solidFill>
                  <a:schemeClr val="tx1"/>
                </a:solidFill>
              </a:rPr>
              <a:t>5</a:t>
            </a:r>
            <a:r>
              <a:rPr lang="zh-CN" altLang="en-US" sz="1400" dirty="0">
                <a:solidFill>
                  <a:schemeClr val="tx1"/>
                </a:solidFill>
              </a:rPr>
              <a:t>月</a:t>
            </a:r>
            <a:r>
              <a:rPr lang="en-US" altLang="zh-CN" sz="1400" dirty="0">
                <a:solidFill>
                  <a:schemeClr val="tx1"/>
                </a:solidFill>
              </a:rPr>
              <a:t>16</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altLang="en-US" sz="2000" dirty="0">
                <a:solidFill>
                  <a:srgbClr val="0066CC"/>
                </a:solidFill>
                <a:latin typeface="微软雅黑" panose="020B0503020204020204" pitchFamily="34" charset="-122"/>
                <a:ea typeface="微软雅黑" panose="020B0503020204020204" pitchFamily="34" charset="-122"/>
              </a:rPr>
              <a:t>相关规定</a:t>
            </a:r>
            <a:endParaRPr lang="zh-CN" altLang="en-US" sz="2000" dirty="0">
              <a:solidFill>
                <a:srgbClr val="0066CC"/>
              </a:solidFill>
              <a:latin typeface="微软雅黑" panose="020B0503020204020204" pitchFamily="34" charset="-122"/>
              <a:ea typeface="微软雅黑" panose="020B0503020204020204" pitchFamily="34" charset="-122"/>
            </a:endParaRPr>
          </a:p>
          <a:p>
            <a:pPr algn="l"/>
            <a:endParaRPr lang="zh-CN" altLang="en-US" sz="1200" dirty="0">
              <a:solidFill>
                <a:schemeClr val="tx1"/>
              </a:solidFill>
              <a:latin typeface="微软雅黑" panose="020B0503020204020204" pitchFamily="34" charset="-122"/>
              <a:ea typeface="微软雅黑" panose="020B0503020204020204" pitchFamily="34" charset="-122"/>
            </a:endParaRPr>
          </a:p>
          <a:p>
            <a:pPr algn="l"/>
            <a:r>
              <a:rPr lang="zh-CN" altLang="en-US" sz="1400" b="1" dirty="0">
                <a:solidFill>
                  <a:schemeClr val="tx1"/>
                </a:solidFill>
                <a:latin typeface="微软雅黑" panose="020B0503020204020204" pitchFamily="34" charset="-122"/>
                <a:ea typeface="微软雅黑" panose="020B0503020204020204" pitchFamily="34" charset="-122"/>
              </a:rPr>
              <a:t>《证券经纪业务管理办法》</a:t>
            </a:r>
            <a:endParaRPr lang="zh-CN" altLang="en-US" sz="1400" b="1"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400" dirty="0">
                <a:latin typeface="微软雅黑" panose="020B0503020204020204" pitchFamily="34" charset="-122"/>
                <a:ea typeface="微软雅黑" panose="020B0503020204020204" pitchFamily="34" charset="-122"/>
              </a:rPr>
              <a:t>第三十八条 </a:t>
            </a:r>
            <a:r>
              <a:rPr lang="en-US" altLang="zh-CN" sz="1400" dirty="0">
                <a:latin typeface="微软雅黑" panose="020B0503020204020204" pitchFamily="34" charset="-122"/>
                <a:ea typeface="微软雅黑" panose="020B0503020204020204" pitchFamily="34" charset="-122"/>
              </a:rPr>
              <a:t>……</a:t>
            </a:r>
            <a:r>
              <a:rPr lang="zh-CN" altLang="en-US" sz="1400" dirty="0">
                <a:latin typeface="微软雅黑" panose="020B0503020204020204" pitchFamily="34" charset="-122"/>
                <a:ea typeface="微软雅黑" panose="020B0503020204020204" pitchFamily="34" charset="-122"/>
              </a:rPr>
              <a:t>证券公司对证券经纪业务从业人员的绩效考核和薪酬分配，应当重点考量从业人员的执业行为合规性、服务适当性、投资者管理履职情况和投资者投诉情况等，</a:t>
            </a:r>
            <a:r>
              <a:rPr lang="zh-CN" altLang="en-US" sz="1400" b="1" dirty="0">
                <a:solidFill>
                  <a:srgbClr val="FF0000"/>
                </a:solidFill>
                <a:latin typeface="微软雅黑" panose="020B0503020204020204" pitchFamily="34" charset="-122"/>
                <a:ea typeface="微软雅黑" panose="020B0503020204020204" pitchFamily="34" charset="-122"/>
              </a:rPr>
              <a:t>不得简单与新开户数量、客户交易量直接挂钩</a:t>
            </a:r>
            <a:r>
              <a:rPr lang="zh-CN" altLang="en-US" sz="1400" dirty="0">
                <a:latin typeface="微软雅黑" panose="020B0503020204020204" pitchFamily="34" charset="-122"/>
                <a:ea typeface="微软雅黑" panose="020B0503020204020204" pitchFamily="34" charset="-122"/>
              </a:rPr>
              <a:t>。禁止证券公司以人员挂靠、业务包干等方式实施过度激励。</a:t>
            </a:r>
            <a:endParaRPr lang="zh-CN" altLang="en-US" sz="1400" dirty="0">
              <a:latin typeface="微软雅黑" panose="020B0503020204020204" pitchFamily="34" charset="-122"/>
              <a:ea typeface="微软雅黑" panose="020B0503020204020204" pitchFamily="34" charset="-122"/>
            </a:endParaRPr>
          </a:p>
          <a:p>
            <a:pPr algn="l">
              <a:lnSpc>
                <a:spcPct val="150000"/>
              </a:lnSpc>
            </a:pPr>
            <a:endParaRPr lang="en-US" altLang="zh-CN" sz="1200" dirty="0">
              <a:solidFill>
                <a:srgbClr val="0066CC"/>
              </a:solidFill>
              <a:latin typeface="微软雅黑" panose="020B0503020204020204" pitchFamily="34" charset="-122"/>
              <a:ea typeface="微软雅黑" panose="020B0503020204020204" pitchFamily="34" charset="-122"/>
            </a:endParaRPr>
          </a:p>
          <a:p>
            <a:pPr algn="l">
              <a:lnSpc>
                <a:spcPct val="150000"/>
              </a:lnSpc>
            </a:pPr>
            <a:r>
              <a:rPr lang="zh-CN" altLang="en-US" sz="1400" dirty="0">
                <a:latin typeface="微软雅黑" panose="020B0503020204020204" pitchFamily="34" charset="-122"/>
                <a:ea typeface="微软雅黑" panose="020B0503020204020204" pitchFamily="34" charset="-122"/>
              </a:rPr>
              <a:t>第三条 证券公司从事证券经纪业务，应当依法履行以下职责：</a:t>
            </a:r>
            <a:endParaRPr lang="zh-CN" altLang="en-US" sz="1400" dirty="0">
              <a:latin typeface="微软雅黑" panose="020B0503020204020204" pitchFamily="34" charset="-122"/>
              <a:ea typeface="微软雅黑" panose="020B0503020204020204" pitchFamily="34" charset="-122"/>
            </a:endParaRPr>
          </a:p>
          <a:p>
            <a:pPr algn="l">
              <a:lnSpc>
                <a:spcPct val="150000"/>
              </a:lnSpc>
            </a:pPr>
            <a:r>
              <a:rPr lang="zh-CN" altLang="en-US" sz="1400" dirty="0">
                <a:latin typeface="微软雅黑" panose="020B0503020204020204" pitchFamily="34" charset="-122"/>
                <a:ea typeface="微软雅黑" panose="020B0503020204020204" pitchFamily="34" charset="-122"/>
              </a:rPr>
              <a:t>（一）规范开展营销活动；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五、违反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守正创新</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28</a:t>
            </a:r>
            <a:endParaRPr sz="1600" b="1" dirty="0">
              <a:sym typeface="+mn-ea"/>
            </a:endParaRPr>
          </a:p>
          <a:p>
            <a:pPr algn="ctr"/>
            <a:endParaRPr sz="1800" b="1" dirty="0">
              <a:sym typeface="+mn-ea"/>
            </a:endParaRPr>
          </a:p>
          <a:p>
            <a:pPr algn="ctr"/>
            <a:r>
              <a:rPr lang="zh-CN" altLang="en-US" sz="1400" dirty="0">
                <a:sym typeface="+mn-ea"/>
              </a:rPr>
              <a:t>关于对某证券股份有限公司采取出具警示函行政监管措施的决定</a:t>
            </a:r>
            <a:endParaRPr lang="zh-CN" altLang="en-US" sz="1400" dirty="0">
              <a:sym typeface="+mn-ea"/>
            </a:endParaRPr>
          </a:p>
          <a:p>
            <a:pPr algn="l">
              <a:lnSpc>
                <a:spcPct val="150000"/>
              </a:lnSpc>
            </a:pPr>
            <a:r>
              <a:rPr lang="zh-CN" altLang="en-US" sz="1400" dirty="0">
                <a:solidFill>
                  <a:schemeClr val="tx1"/>
                </a:solidFill>
              </a:rPr>
              <a:t>某证券股份有限公司</a:t>
            </a:r>
            <a:r>
              <a:rPr lang="en-US" altLang="zh-CN" sz="1400" dirty="0">
                <a:solidFill>
                  <a:schemeClr val="tx1"/>
                </a:solidFill>
              </a:rPr>
              <a:t>:</a:t>
            </a:r>
            <a:endParaRPr lang="en-US" altLang="zh-CN"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a:t>
            </a:r>
            <a:r>
              <a:rPr lang="en-US" altLang="zh-CN" sz="1400" dirty="0">
                <a:solidFill>
                  <a:schemeClr val="tx1"/>
                </a:solidFill>
              </a:rPr>
              <a:t>,</a:t>
            </a:r>
            <a:r>
              <a:rPr lang="zh-CN" altLang="en-US" sz="1600" b="1" dirty="0">
                <a:solidFill>
                  <a:schemeClr val="tx1"/>
                </a:solidFill>
              </a:rPr>
              <a:t>你公司对经纪业务</a:t>
            </a:r>
            <a:r>
              <a:rPr lang="zh-CN" altLang="en-US" sz="1600" b="1" dirty="0">
                <a:solidFill>
                  <a:srgbClr val="FF0000"/>
                </a:solidFill>
              </a:rPr>
              <a:t>创新管控不足</a:t>
            </a:r>
            <a:r>
              <a:rPr lang="en-US" altLang="zh-CN" sz="1600" dirty="0">
                <a:solidFill>
                  <a:schemeClr val="tx1"/>
                </a:solidFill>
              </a:rPr>
              <a:t>,</a:t>
            </a:r>
            <a:r>
              <a:rPr lang="zh-CN" altLang="en-US" sz="1600" b="1" dirty="0">
                <a:solidFill>
                  <a:schemeClr val="tx1"/>
                </a:solidFill>
              </a:rPr>
              <a:t>未及时制定、完善与第三方互联网平台合作的相关制度</a:t>
            </a:r>
            <a:r>
              <a:rPr lang="en-US" altLang="zh-CN" sz="1400" dirty="0">
                <a:solidFill>
                  <a:schemeClr val="tx1"/>
                </a:solidFill>
              </a:rPr>
              <a:t>,</a:t>
            </a:r>
            <a:r>
              <a:rPr lang="zh-CN" altLang="en-US" sz="1400" dirty="0">
                <a:solidFill>
                  <a:schemeClr val="tx1"/>
                </a:solidFill>
              </a:rPr>
              <a:t>对员工执业规范性、合作方声誉风险管理有待加强。此外</a:t>
            </a:r>
            <a:r>
              <a:rPr lang="en-US" altLang="zh-CN" sz="1400" dirty="0">
                <a:solidFill>
                  <a:schemeClr val="tx1"/>
                </a:solidFill>
              </a:rPr>
              <a:t>,</a:t>
            </a:r>
            <a:r>
              <a:rPr lang="zh-CN" altLang="en-US" sz="1400" dirty="0">
                <a:solidFill>
                  <a:schemeClr val="tx1"/>
                </a:solidFill>
              </a:rPr>
              <a:t>还发现你公司存在对分支机构员工行为和业务资料存储管理不到位、对子公司廉洁从业风险点识别不充分的情况。</a:t>
            </a:r>
            <a:endParaRPr lang="zh-CN" altLang="en-US" sz="1400" dirty="0">
              <a:solidFill>
                <a:schemeClr val="tx1"/>
              </a:solidFill>
            </a:endParaRPr>
          </a:p>
          <a:p>
            <a:pPr algn="l"/>
            <a:r>
              <a:rPr lang="en-US" altLang="zh-CN" sz="1400" dirty="0">
                <a:solidFill>
                  <a:schemeClr val="tx1"/>
                </a:solidFill>
              </a:rPr>
              <a:t>       </a:t>
            </a:r>
            <a:r>
              <a:rPr lang="zh-CN" altLang="en-US" sz="1400" dirty="0">
                <a:solidFill>
                  <a:schemeClr val="tx1"/>
                </a:solidFill>
              </a:rPr>
              <a:t>上述行为违反了《证券公司内部控制指引》第八十四条、第八十八条</a:t>
            </a:r>
            <a:r>
              <a:rPr lang="zh-CN" altLang="en-US" sz="1400" dirty="0">
                <a:solidFill>
                  <a:schemeClr val="tx1"/>
                </a:solidFill>
              </a:rPr>
              <a:t>…… </a:t>
            </a:r>
            <a:endParaRPr lang="zh-CN" altLang="en-US" sz="1400" dirty="0">
              <a:solidFill>
                <a:schemeClr val="tx1"/>
              </a:solidFill>
            </a:endParaRPr>
          </a:p>
          <a:p>
            <a:pPr algn="l"/>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北京证监局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3</a:t>
            </a:r>
            <a:r>
              <a:rPr lang="zh-CN" altLang="en-US" sz="1400" dirty="0">
                <a:solidFill>
                  <a:schemeClr val="tx1"/>
                </a:solidFill>
              </a:rPr>
              <a:t>年</a:t>
            </a:r>
            <a:r>
              <a:rPr lang="en-US" altLang="zh-CN" sz="1400" dirty="0">
                <a:solidFill>
                  <a:schemeClr val="tx1"/>
                </a:solidFill>
              </a:rPr>
              <a:t>3</a:t>
            </a:r>
            <a:r>
              <a:rPr lang="zh-CN" altLang="en-US" sz="1400" dirty="0">
                <a:solidFill>
                  <a:schemeClr val="tx1"/>
                </a:solidFill>
              </a:rPr>
              <a:t>月</a:t>
            </a:r>
            <a:r>
              <a:rPr lang="en-US" altLang="zh-CN" sz="1400" dirty="0">
                <a:solidFill>
                  <a:schemeClr val="tx1"/>
                </a:solidFill>
              </a:rPr>
              <a:t>23</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五、违反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守正创新</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29</a:t>
            </a:r>
            <a:endParaRPr sz="1600" b="1" dirty="0">
              <a:sym typeface="+mn-ea"/>
            </a:endParaRPr>
          </a:p>
          <a:p>
            <a:pPr algn="ctr"/>
            <a:r>
              <a:rPr sz="1400" b="1" dirty="0">
                <a:sym typeface="+mn-ea"/>
              </a:rPr>
              <a:t>关于对张</a:t>
            </a:r>
            <a:r>
              <a:rPr lang="zh-CN" sz="1400" b="1" dirty="0">
                <a:sym typeface="+mn-ea"/>
              </a:rPr>
              <a:t>某</a:t>
            </a:r>
            <a:r>
              <a:rPr sz="1400" b="1" dirty="0">
                <a:sym typeface="+mn-ea"/>
              </a:rPr>
              <a:t>采取认定为不适当人选监管措施的决定</a:t>
            </a:r>
            <a:endParaRPr sz="1400" b="1" dirty="0">
              <a:sym typeface="+mn-ea"/>
            </a:endParaRPr>
          </a:p>
          <a:p>
            <a:pPr algn="l"/>
            <a:r>
              <a:rPr sz="1400" dirty="0">
                <a:sym typeface="+mn-ea"/>
              </a:rPr>
              <a:t>张</a:t>
            </a:r>
            <a:r>
              <a:rPr lang="zh-CN" sz="1400" dirty="0">
                <a:sym typeface="+mn-ea"/>
              </a:rPr>
              <a:t>某</a:t>
            </a:r>
            <a:r>
              <a:rPr sz="1400" dirty="0">
                <a:sym typeface="+mn-ea"/>
              </a:rPr>
              <a:t>： </a:t>
            </a:r>
            <a:endParaRPr sz="1400" dirty="0">
              <a:sym typeface="+mn-ea"/>
            </a:endParaRPr>
          </a:p>
          <a:p>
            <a:pPr algn="l">
              <a:lnSpc>
                <a:spcPct val="150000"/>
              </a:lnSpc>
            </a:pPr>
            <a:r>
              <a:rPr lang="en-US" sz="1400" dirty="0">
                <a:sym typeface="+mn-ea"/>
              </a:rPr>
              <a:t>      </a:t>
            </a:r>
            <a:r>
              <a:rPr sz="1400" dirty="0">
                <a:sym typeface="+mn-ea"/>
              </a:rPr>
              <a:t>经查，你在某证券股份有限公司东莞长安证券营业部任职期间，</a:t>
            </a:r>
            <a:r>
              <a:rPr sz="1600" b="1" dirty="0">
                <a:solidFill>
                  <a:srgbClr val="FF0000"/>
                </a:solidFill>
                <a:sym typeface="+mn-ea"/>
              </a:rPr>
              <a:t>在外兼职并与他人签订相关协议，约定由你管理账户并进行收益分成</a:t>
            </a:r>
            <a:r>
              <a:rPr sz="1400" dirty="0">
                <a:sym typeface="+mn-ea"/>
              </a:rPr>
              <a:t>。上述行为违反《证券期货经营机构及其工作人员廉洁从业规定》（证监会令第145号，以下简称《廉洁从业规定》）第十条</a:t>
            </a:r>
            <a:r>
              <a:rPr lang="en-US" altLang="zh-CN" sz="1400" dirty="0">
                <a:solidFill>
                  <a:schemeClr val="tx1"/>
                </a:solidFill>
                <a:latin typeface="微软雅黑" panose="020B0503020204020204" pitchFamily="34" charset="-122"/>
                <a:ea typeface="微软雅黑" panose="020B0503020204020204" pitchFamily="34" charset="-122"/>
              </a:rPr>
              <a:t>…… </a:t>
            </a: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400" dirty="0">
                <a:solidFill>
                  <a:schemeClr val="tx1"/>
                </a:solidFill>
                <a:latin typeface="微软雅黑" panose="020B0503020204020204" pitchFamily="34" charset="-122"/>
                <a:ea typeface="微软雅黑" panose="020B0503020204020204" pitchFamily="34" charset="-122"/>
              </a:rPr>
              <a:t> </a:t>
            </a: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200" dirty="0">
                <a:solidFill>
                  <a:schemeClr val="tx1"/>
                </a:solidFill>
                <a:latin typeface="微软雅黑" panose="020B0503020204020204" pitchFamily="34" charset="-122"/>
                <a:ea typeface="微软雅黑" panose="020B0503020204020204" pitchFamily="34" charset="-122"/>
              </a:rPr>
              <a:t>广东</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2022年5月26日  </a:t>
            </a:r>
            <a:r>
              <a:rPr lang="en-US" altLang="zh-CN" sz="1200" dirty="0">
                <a:solidFill>
                  <a:srgbClr val="0066CC"/>
                </a:solidFill>
                <a:latin typeface="微软雅黑" panose="020B0503020204020204" pitchFamily="34" charset="-122"/>
                <a:ea typeface="微软雅黑" panose="020B0503020204020204" pitchFamily="34" charset="-122"/>
              </a:rPr>
              <a:t>   </a:t>
            </a:r>
            <a:endParaRPr lang="en-US" altLang="zh-CN" sz="1200" dirty="0">
              <a:solidFill>
                <a:srgbClr val="0066CC"/>
              </a:solidFill>
              <a:latin typeface="微软雅黑" panose="020B0503020204020204" pitchFamily="34" charset="-122"/>
              <a:ea typeface="微软雅黑" panose="020B0503020204020204" pitchFamily="34" charset="-122"/>
            </a:endParaRPr>
          </a:p>
          <a:p>
            <a:pPr algn="l"/>
            <a:endParaRPr lang="en-US" altLang="zh-CN" sz="1200" dirty="0">
              <a:solidFill>
                <a:srgbClr val="0066CC"/>
              </a:solidFill>
              <a:latin typeface="微软雅黑" panose="020B0503020204020204" pitchFamily="34" charset="-122"/>
              <a:ea typeface="微软雅黑" panose="020B0503020204020204" pitchFamily="34" charset="-122"/>
            </a:endParaRPr>
          </a:p>
          <a:p>
            <a:pPr algn="l"/>
            <a:r>
              <a:rPr lang="zh-CN" altLang="en-US" sz="1400" b="1" dirty="0">
                <a:solidFill>
                  <a:schemeClr val="tx1"/>
                </a:solidFill>
                <a:highlight>
                  <a:srgbClr val="FFFF00"/>
                </a:highlight>
                <a:latin typeface="微软雅黑" panose="020B0503020204020204" pitchFamily="34" charset="-122"/>
                <a:ea typeface="微软雅黑" panose="020B0503020204020204" pitchFamily="34" charset="-122"/>
              </a:rPr>
              <a:t>相关规定</a:t>
            </a:r>
            <a:r>
              <a:rPr lang="zh-CN" altLang="en-US" sz="1200" dirty="0">
                <a:solidFill>
                  <a:srgbClr val="0066CC"/>
                </a:solidFill>
                <a:latin typeface="微软雅黑" panose="020B0503020204020204" pitchFamily="34" charset="-122"/>
                <a:ea typeface="微软雅黑" panose="020B0503020204020204" pitchFamily="34" charset="-122"/>
              </a:rPr>
              <a:t>：</a:t>
            </a:r>
            <a:r>
              <a:rPr lang="en-US" altLang="zh-CN" sz="1200" dirty="0">
                <a:solidFill>
                  <a:srgbClr val="0066CC"/>
                </a:solidFill>
                <a:latin typeface="微软雅黑" panose="020B0503020204020204" pitchFamily="34" charset="-122"/>
                <a:ea typeface="微软雅黑" panose="020B0503020204020204" pitchFamily="34" charset="-122"/>
              </a:rPr>
              <a:t>  </a:t>
            </a:r>
            <a:endParaRPr lang="en-US" altLang="zh-CN" sz="1200" dirty="0">
              <a:solidFill>
                <a:srgbClr val="0066CC"/>
              </a:solidFill>
              <a:latin typeface="微软雅黑" panose="020B0503020204020204" pitchFamily="34" charset="-122"/>
              <a:ea typeface="微软雅黑" panose="020B0503020204020204" pitchFamily="34" charset="-122"/>
            </a:endParaRPr>
          </a:p>
          <a:p>
            <a:pPr algn="l"/>
            <a:r>
              <a:rPr lang="en-US" altLang="zh-CN" sz="1200" b="1" dirty="0">
                <a:latin typeface="微软雅黑" panose="020B0503020204020204" pitchFamily="34" charset="-122"/>
                <a:ea typeface="微软雅黑" panose="020B0503020204020204" pitchFamily="34" charset="-122"/>
                <a:sym typeface="+mn-ea"/>
              </a:rPr>
              <a:t>             </a:t>
            </a:r>
            <a:r>
              <a:rPr lang="zh-CN" altLang="en-US" sz="1200" b="1" dirty="0">
                <a:latin typeface="微软雅黑" panose="020B0503020204020204" pitchFamily="34" charset="-122"/>
                <a:ea typeface="微软雅黑" panose="020B0503020204020204" pitchFamily="34" charset="-122"/>
                <a:sym typeface="+mn-ea"/>
              </a:rPr>
              <a:t>《证券法》</a:t>
            </a:r>
            <a:r>
              <a:rPr lang="zh-CN" altLang="en-US" sz="1200" dirty="0">
                <a:latin typeface="微软雅黑" panose="020B0503020204020204" pitchFamily="34" charset="-122"/>
                <a:ea typeface="微软雅黑" panose="020B0503020204020204" pitchFamily="34" charset="-122"/>
                <a:sym typeface="+mn-ea"/>
              </a:rPr>
              <a:t>第一百三十六条第二款　　证券公司的从业人员不得</a:t>
            </a:r>
            <a:r>
              <a:rPr lang="zh-CN" altLang="en-US" sz="1200" b="1" dirty="0">
                <a:latin typeface="微软雅黑" panose="020B0503020204020204" pitchFamily="34" charset="-122"/>
                <a:ea typeface="微软雅黑" panose="020B0503020204020204" pitchFamily="34" charset="-122"/>
                <a:sym typeface="+mn-ea"/>
              </a:rPr>
              <a:t>私下接受</a:t>
            </a:r>
            <a:r>
              <a:rPr lang="zh-CN" altLang="en-US" sz="1200" b="1" dirty="0">
                <a:solidFill>
                  <a:srgbClr val="FF0000"/>
                </a:solidFill>
                <a:latin typeface="微软雅黑" panose="020B0503020204020204" pitchFamily="34" charset="-122"/>
                <a:ea typeface="微软雅黑" panose="020B0503020204020204" pitchFamily="34" charset="-122"/>
                <a:sym typeface="+mn-ea"/>
              </a:rPr>
              <a:t>客户</a:t>
            </a:r>
            <a:r>
              <a:rPr lang="zh-CN" altLang="en-US" sz="1200" b="1" dirty="0">
                <a:latin typeface="微软雅黑" panose="020B0503020204020204" pitchFamily="34" charset="-122"/>
                <a:ea typeface="微软雅黑" panose="020B0503020204020204" pitchFamily="34" charset="-122"/>
                <a:sym typeface="+mn-ea"/>
              </a:rPr>
              <a:t>委托买卖证券</a:t>
            </a:r>
            <a:r>
              <a:rPr lang="zh-CN" altLang="en-US" sz="1200" dirty="0">
                <a:latin typeface="微软雅黑" panose="020B0503020204020204" pitchFamily="34" charset="-122"/>
                <a:ea typeface="微软雅黑" panose="020B0503020204020204" pitchFamily="34" charset="-122"/>
                <a:sym typeface="+mn-ea"/>
              </a:rPr>
              <a:t>。</a:t>
            </a:r>
            <a:r>
              <a:rPr lang="en-US" altLang="zh-CN" sz="1200" dirty="0">
                <a:latin typeface="微软雅黑" panose="020B0503020204020204" pitchFamily="34" charset="-122"/>
                <a:ea typeface="微软雅黑" panose="020B0503020204020204" pitchFamily="34" charset="-122"/>
                <a:sym typeface="+mn-ea"/>
              </a:rPr>
              <a:t> </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endParaRPr lang="zh-CN" altLang="en-US" sz="1200" dirty="0">
              <a:solidFill>
                <a:srgbClr val="0066CC"/>
              </a:solidFill>
              <a:latin typeface="微软雅黑" panose="020B0503020204020204" pitchFamily="34" charset="-122"/>
              <a:ea typeface="微软雅黑" panose="020B0503020204020204" pitchFamily="34" charset="-122"/>
            </a:endParaRPr>
          </a:p>
          <a:p>
            <a:pPr algn="l">
              <a:lnSpc>
                <a:spcPct val="150000"/>
              </a:lnSpc>
            </a:pPr>
            <a:r>
              <a:rPr lang="en-US" altLang="zh-CN" sz="1200" b="1" dirty="0">
                <a:latin typeface="微软雅黑" panose="020B0503020204020204" pitchFamily="34" charset="-122"/>
                <a:ea typeface="微软雅黑" panose="020B0503020204020204" pitchFamily="34" charset="-122"/>
                <a:sym typeface="+mn-ea"/>
              </a:rPr>
              <a:t>           </a:t>
            </a:r>
            <a:r>
              <a:rPr lang="zh-CN" altLang="en-US" sz="1200" b="1" dirty="0">
                <a:latin typeface="微软雅黑" panose="020B0503020204020204" pitchFamily="34" charset="-122"/>
                <a:ea typeface="微软雅黑" panose="020B0503020204020204" pitchFamily="34" charset="-122"/>
                <a:sym typeface="+mn-ea"/>
              </a:rPr>
              <a:t>《证券经纪业务管理办法》</a:t>
            </a:r>
            <a:endParaRPr lang="zh-CN" altLang="en-US" sz="1200" b="1"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en-US" altLang="zh-CN" sz="1200" dirty="0">
                <a:latin typeface="微软雅黑" panose="020B0503020204020204" pitchFamily="34" charset="-122"/>
                <a:ea typeface="微软雅黑" panose="020B0503020204020204" pitchFamily="34" charset="-122"/>
                <a:sym typeface="+mn-ea"/>
              </a:rPr>
              <a:t>             </a:t>
            </a:r>
            <a:r>
              <a:rPr lang="zh-CN" altLang="en-US" sz="1200" dirty="0">
                <a:latin typeface="微软雅黑" panose="020B0503020204020204" pitchFamily="34" charset="-122"/>
                <a:ea typeface="微软雅黑" panose="020B0503020204020204" pitchFamily="34" charset="-122"/>
                <a:sym typeface="+mn-ea"/>
              </a:rPr>
              <a:t>第二十条</a:t>
            </a:r>
            <a:r>
              <a:rPr lang="en-US" altLang="zh-CN" sz="1200" dirty="0">
                <a:latin typeface="微软雅黑" panose="020B0503020204020204" pitchFamily="34" charset="-122"/>
                <a:ea typeface="微软雅黑" panose="020B0503020204020204" pitchFamily="34" charset="-122"/>
                <a:sym typeface="+mn-ea"/>
              </a:rPr>
              <a:t> ……</a:t>
            </a:r>
            <a:r>
              <a:rPr lang="zh-CN" altLang="en-US" sz="1200" dirty="0">
                <a:latin typeface="微软雅黑" panose="020B0503020204020204" pitchFamily="34" charset="-122"/>
                <a:ea typeface="微软雅黑" panose="020B0503020204020204" pitchFamily="34" charset="-122"/>
                <a:sym typeface="+mn-ea"/>
              </a:rPr>
              <a:t>证券公司及其从业人员不得有下列行为：</a:t>
            </a:r>
            <a:r>
              <a:rPr lang="en-US" altLang="zh-CN" sz="1200" dirty="0">
                <a:latin typeface="微软雅黑" panose="020B0503020204020204" pitchFamily="34" charset="-122"/>
                <a:ea typeface="微软雅黑" panose="020B0503020204020204" pitchFamily="34" charset="-122"/>
                <a:sym typeface="+mn-ea"/>
              </a:rPr>
              <a:t>……</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en-US" altLang="zh-CN" sz="1200" dirty="0">
                <a:latin typeface="微软雅黑" panose="020B0503020204020204" pitchFamily="34" charset="-122"/>
                <a:ea typeface="微软雅黑" panose="020B0503020204020204" pitchFamily="34" charset="-122"/>
                <a:sym typeface="+mn-ea"/>
              </a:rPr>
              <a:t>           </a:t>
            </a:r>
            <a:r>
              <a:rPr lang="zh-CN" altLang="en-US" sz="1200" dirty="0">
                <a:latin typeface="微软雅黑" panose="020B0503020204020204" pitchFamily="34" charset="-122"/>
                <a:ea typeface="微软雅黑" panose="020B0503020204020204" pitchFamily="34" charset="-122"/>
                <a:sym typeface="+mn-ea"/>
              </a:rPr>
              <a:t>（二）</a:t>
            </a:r>
            <a:r>
              <a:rPr lang="zh-CN" altLang="en-US" sz="1200" b="1" dirty="0">
                <a:latin typeface="微软雅黑" panose="020B0503020204020204" pitchFamily="34" charset="-122"/>
                <a:ea typeface="微软雅黑" panose="020B0503020204020204" pitchFamily="34" charset="-122"/>
                <a:sym typeface="+mn-ea"/>
              </a:rPr>
              <a:t>私下接受</a:t>
            </a:r>
            <a:r>
              <a:rPr lang="zh-CN" altLang="en-US" sz="1200" b="1" dirty="0">
                <a:solidFill>
                  <a:srgbClr val="FF0000"/>
                </a:solidFill>
                <a:latin typeface="微软雅黑" panose="020B0503020204020204" pitchFamily="34" charset="-122"/>
                <a:ea typeface="微软雅黑" panose="020B0503020204020204" pitchFamily="34" charset="-122"/>
                <a:sym typeface="+mn-ea"/>
              </a:rPr>
              <a:t>投资者</a:t>
            </a:r>
            <a:r>
              <a:rPr lang="zh-CN" altLang="en-US" sz="1200" b="1" dirty="0">
                <a:latin typeface="微软雅黑" panose="020B0503020204020204" pitchFamily="34" charset="-122"/>
                <a:ea typeface="微软雅黑" panose="020B0503020204020204" pitchFamily="34" charset="-122"/>
                <a:sym typeface="+mn-ea"/>
              </a:rPr>
              <a:t>委托买卖证券</a:t>
            </a:r>
            <a:r>
              <a:rPr lang="zh-CN" altLang="en-US" sz="1200" dirty="0">
                <a:latin typeface="微软雅黑" panose="020B0503020204020204" pitchFamily="34" charset="-122"/>
                <a:ea typeface="微软雅黑" panose="020B0503020204020204" pitchFamily="34" charset="-122"/>
                <a:sym typeface="+mn-ea"/>
              </a:rPr>
              <a:t>；</a:t>
            </a:r>
            <a:r>
              <a:rPr lang="en-US" altLang="zh-CN" sz="1200" dirty="0">
                <a:latin typeface="微软雅黑" panose="020B0503020204020204" pitchFamily="34" charset="-122"/>
                <a:ea typeface="微软雅黑" panose="020B0503020204020204" pitchFamily="34" charset="-122"/>
                <a:sym typeface="+mn-ea"/>
              </a:rPr>
              <a:t>    </a:t>
            </a:r>
            <a:r>
              <a:rPr lang="zh-CN" altLang="en-US" sz="1200" dirty="0">
                <a:latin typeface="微软雅黑" panose="020B0503020204020204" pitchFamily="34" charset="-122"/>
                <a:ea typeface="微软雅黑" panose="020B0503020204020204" pitchFamily="34" charset="-122"/>
                <a:sym typeface="+mn-ea"/>
              </a:rPr>
              <a:t>（三）</a:t>
            </a:r>
            <a:r>
              <a:rPr lang="zh-CN" altLang="en-US" sz="1200" dirty="0">
                <a:solidFill>
                  <a:srgbClr val="FF0000"/>
                </a:solidFill>
                <a:latin typeface="微软雅黑" panose="020B0503020204020204" pitchFamily="34" charset="-122"/>
                <a:ea typeface="微软雅黑" panose="020B0503020204020204" pitchFamily="34" charset="-122"/>
                <a:sym typeface="+mn-ea"/>
              </a:rPr>
              <a:t>接受投资者的全权委托</a:t>
            </a:r>
            <a:r>
              <a:rPr lang="zh-CN" altLang="en-US" sz="1200" dirty="0">
                <a:latin typeface="微软雅黑" panose="020B0503020204020204" pitchFamily="34" charset="-122"/>
                <a:ea typeface="微软雅黑" panose="020B0503020204020204" pitchFamily="34" charset="-122"/>
                <a:sym typeface="+mn-ea"/>
              </a:rPr>
              <a:t>；</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五、违反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守正创新</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30</a:t>
            </a:r>
            <a:endParaRPr sz="1600" b="1" dirty="0">
              <a:sym typeface="+mn-ea"/>
            </a:endParaRPr>
          </a:p>
          <a:p>
            <a:pPr algn="ctr"/>
            <a:r>
              <a:rPr lang="zh-CN" altLang="en-US" sz="1400" dirty="0">
                <a:sym typeface="+mn-ea"/>
              </a:rPr>
              <a:t>关于对王某采取出具警示函措施的决定</a:t>
            </a:r>
            <a:endParaRPr lang="zh-CN" altLang="en-US" sz="1400" dirty="0">
              <a:sym typeface="+mn-ea"/>
            </a:endParaRPr>
          </a:p>
          <a:p>
            <a:pPr algn="ctr">
              <a:buClrTx/>
              <a:buSzTx/>
              <a:buFontTx/>
            </a:pPr>
            <a:endParaRPr lang="zh-CN" altLang="en-US" sz="1400" dirty="0">
              <a:solidFill>
                <a:schemeClr val="tx1"/>
              </a:solidFill>
            </a:endParaRPr>
          </a:p>
          <a:p>
            <a:pPr algn="l">
              <a:buClrTx/>
              <a:buSzTx/>
              <a:buFontTx/>
            </a:pPr>
            <a:r>
              <a:rPr lang="zh-CN" altLang="en-US" sz="1400" dirty="0">
                <a:solidFill>
                  <a:schemeClr val="tx1"/>
                </a:solidFill>
              </a:rPr>
              <a:t>王某：</a:t>
            </a:r>
            <a:endParaRPr lang="zh-CN" altLang="en-US" sz="1400" dirty="0">
              <a:solidFill>
                <a:schemeClr val="tx1"/>
              </a:solidFill>
            </a:endParaRPr>
          </a:p>
          <a:p>
            <a:pPr algn="l">
              <a:lnSpc>
                <a:spcPct val="150000"/>
              </a:lnSpc>
              <a:buClrTx/>
              <a:buSzTx/>
              <a:buFontTx/>
            </a:pPr>
            <a:r>
              <a:rPr lang="en-US" altLang="zh-CN" sz="1400" dirty="0">
                <a:solidFill>
                  <a:schemeClr val="tx1"/>
                </a:solidFill>
              </a:rPr>
              <a:t>      </a:t>
            </a:r>
            <a:r>
              <a:rPr lang="zh-CN" altLang="en-US" sz="1400" dirty="0">
                <a:solidFill>
                  <a:schemeClr val="tx1"/>
                </a:solidFill>
              </a:rPr>
              <a:t>经查，你任职某期货有限公司上海营业部负责人期间，</a:t>
            </a:r>
            <a:r>
              <a:rPr lang="zh-CN" altLang="en-US" sz="1400" b="1" dirty="0">
                <a:solidFill>
                  <a:srgbClr val="FF0000"/>
                </a:solidFill>
              </a:rPr>
              <a:t>存在介绍和协助投资者从事代客理财的行为</a:t>
            </a:r>
            <a:r>
              <a:rPr lang="zh-CN" altLang="en-US" sz="1400" dirty="0">
                <a:solidFill>
                  <a:schemeClr val="tx1"/>
                </a:solidFill>
              </a:rPr>
              <a:t>，构成了《中国期货业协会失信及违规处理办法》（中期协字〔2022〕44号）第十九条第四项的情形，违反了《期货从业人员管理办法》（证监会令第48号）第十四条第八项的规定。</a:t>
            </a:r>
            <a:endParaRPr lang="zh-CN" altLang="en-US" sz="1400" dirty="0">
              <a:solidFill>
                <a:schemeClr val="tx1"/>
              </a:solidFill>
            </a:endParaRPr>
          </a:p>
          <a:p>
            <a:pPr algn="l"/>
            <a:r>
              <a:rPr lang="en-US" altLang="zh-CN" sz="1400" dirty="0">
                <a:solidFill>
                  <a:schemeClr val="tx1"/>
                </a:solidFill>
                <a:latin typeface="微软雅黑" panose="020B0503020204020204" pitchFamily="34" charset="-122"/>
                <a:ea typeface="微软雅黑" panose="020B0503020204020204" pitchFamily="34" charset="-122"/>
              </a:rPr>
              <a:t>…… </a:t>
            </a: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400" dirty="0">
                <a:solidFill>
                  <a:schemeClr val="tx1"/>
                </a:solidFill>
                <a:latin typeface="微软雅黑" panose="020B0503020204020204" pitchFamily="34" charset="-122"/>
                <a:ea typeface="微软雅黑" panose="020B0503020204020204" pitchFamily="34" charset="-122"/>
              </a:rPr>
              <a:t> </a:t>
            </a: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200" dirty="0">
                <a:solidFill>
                  <a:schemeClr val="tx1"/>
                </a:solidFill>
                <a:latin typeface="微软雅黑" panose="020B0503020204020204" pitchFamily="34" charset="-122"/>
                <a:ea typeface="微软雅黑" panose="020B0503020204020204" pitchFamily="34" charset="-122"/>
              </a:rPr>
              <a:t>上海</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2024年12月24日  </a:t>
            </a:r>
            <a:r>
              <a:rPr lang="en-US" altLang="zh-CN" sz="1200" dirty="0">
                <a:solidFill>
                  <a:srgbClr val="0066CC"/>
                </a:solidFill>
                <a:latin typeface="微软雅黑" panose="020B0503020204020204" pitchFamily="34" charset="-122"/>
                <a:ea typeface="微软雅黑" panose="020B0503020204020204" pitchFamily="34" charset="-122"/>
              </a:rPr>
              <a:t>   </a:t>
            </a:r>
            <a:endParaRPr lang="en-US" altLang="zh-CN" sz="1200" dirty="0">
              <a:solidFill>
                <a:srgbClr val="0066CC"/>
              </a:solidFill>
              <a:latin typeface="微软雅黑" panose="020B0503020204020204" pitchFamily="34" charset="-122"/>
              <a:ea typeface="微软雅黑" panose="020B0503020204020204" pitchFamily="34" charset="-122"/>
            </a:endParaRPr>
          </a:p>
          <a:p>
            <a:pPr algn="l"/>
            <a:endParaRPr lang="en-US" altLang="zh-CN" sz="1200" dirty="0">
              <a:solidFill>
                <a:srgbClr val="0066CC"/>
              </a:solidFill>
              <a:latin typeface="微软雅黑" panose="020B0503020204020204" pitchFamily="34" charset="-122"/>
              <a:ea typeface="微软雅黑" panose="020B0503020204020204" pitchFamily="34" charset="-122"/>
            </a:endParaRPr>
          </a:p>
          <a:p>
            <a:pPr algn="l"/>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762000" y="652780"/>
            <a:ext cx="6610350" cy="4356100"/>
          </a:xfrm>
          <a:prstGeom prst="rect">
            <a:avLst/>
          </a:prstGeom>
          <a:solidFill>
            <a:schemeClr val="bg2">
              <a:lumMod val="90000"/>
            </a:schemeClr>
          </a:solidFill>
          <a:ln w="9525">
            <a:noFill/>
          </a:ln>
        </p:spPr>
        <p:txBody>
          <a:bodyPr wrap="square">
            <a:noAutofit/>
          </a:bodyPr>
          <a:lstStyle/>
          <a:p>
            <a:r>
              <a:rPr lang="en-US" altLang="zh-CN" dirty="0">
                <a:solidFill>
                  <a:srgbClr val="1D41D5"/>
                </a:solidFill>
                <a:latin typeface="微软雅黑" panose="020B0503020204020204" pitchFamily="34" charset="-122"/>
                <a:ea typeface="微软雅黑" panose="020B0503020204020204" pitchFamily="34" charset="-122"/>
                <a:sym typeface="+mn-ea"/>
              </a:rPr>
              <a:t>“</a:t>
            </a:r>
            <a:r>
              <a:rPr lang="zh-CN" dirty="0">
                <a:solidFill>
                  <a:srgbClr val="1D41D5"/>
                </a:solidFill>
                <a:latin typeface="微软雅黑" panose="020B0503020204020204" pitchFamily="34" charset="-122"/>
                <a:ea typeface="微软雅黑" panose="020B0503020204020204" pitchFamily="34" charset="-122"/>
                <a:sym typeface="+mn-ea"/>
              </a:rPr>
              <a:t>诚实守信，专业尽职</a:t>
            </a:r>
            <a:r>
              <a:rPr lang="en-US" altLang="zh-CN" dirty="0">
                <a:solidFill>
                  <a:srgbClr val="1D41D5"/>
                </a:solidFill>
                <a:latin typeface="微软雅黑" panose="020B0503020204020204" pitchFamily="34" charset="-122"/>
                <a:ea typeface="微软雅黑" panose="020B0503020204020204" pitchFamily="34" charset="-122"/>
                <a:sym typeface="+mn-ea"/>
              </a:rPr>
              <a:t>”</a:t>
            </a:r>
            <a:r>
              <a:rPr lang="zh-CN" dirty="0">
                <a:solidFill>
                  <a:srgbClr val="1D41D5"/>
                </a:solidFill>
                <a:latin typeface="微软雅黑" panose="020B0503020204020204" pitchFamily="34" charset="-122"/>
                <a:ea typeface="微软雅黑" panose="020B0503020204020204" pitchFamily="34" charset="-122"/>
                <a:sym typeface="+mn-ea"/>
              </a:rPr>
              <a:t>的理解</a:t>
            </a:r>
            <a:endParaRPr lang="zh-CN" dirty="0">
              <a:solidFill>
                <a:srgbClr val="1D41D5"/>
              </a:solidFill>
              <a:latin typeface="微软雅黑" panose="020B0503020204020204" pitchFamily="34" charset="-122"/>
              <a:ea typeface="微软雅黑" panose="020B0503020204020204" pitchFamily="34" charset="-122"/>
              <a:sym typeface="+mn-ea"/>
            </a:endParaRPr>
          </a:p>
          <a:p>
            <a:pPr algn="l"/>
            <a:r>
              <a:rPr lang="en-US" altLang="zh-CN" sz="1600" dirty="0">
                <a:solidFill>
                  <a:srgbClr val="AB33EF"/>
                </a:solidFill>
                <a:latin typeface="微软雅黑" panose="020B0503020204020204" pitchFamily="34" charset="-122"/>
                <a:ea typeface="微软雅黑" panose="020B0503020204020204" pitchFamily="34" charset="-122"/>
                <a:sym typeface="+mn-ea"/>
              </a:rPr>
              <a:t>  </a:t>
            </a:r>
            <a:endParaRPr sz="1800" b="1" dirty="0">
              <a:sym typeface="+mn-ea"/>
            </a:endParaRPr>
          </a:p>
          <a:p>
            <a:pPr algn="l">
              <a:lnSpc>
                <a:spcPct val="150000"/>
              </a:lnSpc>
            </a:pPr>
            <a:r>
              <a:rPr lang="zh-CN" altLang="en-US" sz="1600" dirty="0">
                <a:solidFill>
                  <a:schemeClr val="tx1"/>
                </a:solidFill>
              </a:rPr>
              <a:t>（一）证券从业人员应履行信义义务（忠实、勤勉义务）</a:t>
            </a:r>
            <a:endParaRPr lang="zh-CN" altLang="en-US" sz="1600" dirty="0">
              <a:solidFill>
                <a:schemeClr val="tx1"/>
              </a:solidFill>
            </a:endParaRPr>
          </a:p>
          <a:p>
            <a:pPr algn="l">
              <a:lnSpc>
                <a:spcPct val="150000"/>
              </a:lnSpc>
            </a:pPr>
            <a:r>
              <a:rPr lang="zh-CN" altLang="en-US" sz="1600" dirty="0">
                <a:solidFill>
                  <a:schemeClr val="tx1"/>
                </a:solidFill>
              </a:rPr>
              <a:t>（二）</a:t>
            </a:r>
            <a:r>
              <a:rPr lang="zh-CN" altLang="en-US" sz="1600" b="1" dirty="0">
                <a:sym typeface="+mn-ea"/>
              </a:rPr>
              <a:t>证券从业人员应切实保护投资者（尤其是中小投资者）合法权益</a:t>
            </a:r>
            <a:endParaRPr lang="zh-CN" altLang="en-US" sz="1600" dirty="0">
              <a:sym typeface="+mn-ea"/>
            </a:endParaRPr>
          </a:p>
          <a:p>
            <a:pPr algn="l">
              <a:lnSpc>
                <a:spcPct val="150000"/>
              </a:lnSpc>
            </a:pPr>
            <a:r>
              <a:rPr lang="en-US" altLang="zh-CN" sz="1600" dirty="0">
                <a:sym typeface="+mn-ea"/>
              </a:rPr>
              <a:t>          1. </a:t>
            </a:r>
            <a:r>
              <a:rPr lang="zh-CN" altLang="en-US" sz="1600" b="1" dirty="0">
                <a:sym typeface="+mn-ea"/>
              </a:rPr>
              <a:t>落实适当性管理要求</a:t>
            </a:r>
            <a:r>
              <a:rPr lang="en-US" sz="1600" dirty="0">
                <a:sym typeface="+mn-ea"/>
              </a:rPr>
              <a:t>……</a:t>
            </a:r>
            <a:endParaRPr lang="en-US" sz="1600" dirty="0">
              <a:sym typeface="+mn-ea"/>
            </a:endParaRPr>
          </a:p>
          <a:p>
            <a:pPr algn="l">
              <a:lnSpc>
                <a:spcPct val="150000"/>
              </a:lnSpc>
            </a:pPr>
            <a:r>
              <a:rPr lang="zh-CN" altLang="en-US" sz="1600" dirty="0">
                <a:sym typeface="+mn-ea"/>
              </a:rPr>
              <a:t>（三）证券从业人员应努力为客户提供优质服务</a:t>
            </a:r>
            <a:endParaRPr lang="zh-CN" altLang="en-US" sz="1600" dirty="0">
              <a:sym typeface="+mn-ea"/>
            </a:endParaRPr>
          </a:p>
          <a:p>
            <a:pPr algn="l">
              <a:lnSpc>
                <a:spcPct val="150000"/>
              </a:lnSpc>
            </a:pPr>
            <a:r>
              <a:rPr lang="zh-CN" altLang="en-US" sz="1600" dirty="0">
                <a:sym typeface="+mn-ea"/>
              </a:rPr>
              <a:t>（四）</a:t>
            </a:r>
            <a:r>
              <a:rPr lang="zh-CN" altLang="en-US" sz="1600" b="1" dirty="0">
                <a:sym typeface="+mn-ea"/>
              </a:rPr>
              <a:t>证券从业人员应忠于所在机构</a:t>
            </a:r>
            <a:r>
              <a:rPr lang="zh-CN" altLang="en-US" sz="1600" dirty="0"/>
              <a:t>     </a:t>
            </a:r>
            <a:endParaRPr lang="zh-CN" altLang="en-US" sz="1600" dirty="0"/>
          </a:p>
          <a:p>
            <a:pPr algn="l"/>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六、违反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廉洁自律</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31</a:t>
            </a:r>
            <a:endParaRPr sz="1600" b="1" dirty="0">
              <a:sym typeface="+mn-ea"/>
            </a:endParaRPr>
          </a:p>
          <a:p>
            <a:pPr algn="ctr"/>
            <a:endParaRPr sz="1800" b="1" dirty="0">
              <a:sym typeface="+mn-ea"/>
            </a:endParaRPr>
          </a:p>
          <a:p>
            <a:pPr algn="ctr"/>
            <a:r>
              <a:rPr sz="1600" b="1" dirty="0">
                <a:sym typeface="+mn-ea"/>
              </a:rPr>
              <a:t>关于对谢某采取出具警示函行政监管措施的决定</a:t>
            </a:r>
            <a:endParaRPr sz="1600" b="1" dirty="0">
              <a:sym typeface="+mn-ea"/>
            </a:endParaRPr>
          </a:p>
          <a:p>
            <a:pPr algn="l"/>
            <a:r>
              <a:rPr sz="1600" dirty="0">
                <a:sym typeface="+mn-ea"/>
              </a:rPr>
              <a:t>谢某:</a:t>
            </a:r>
            <a:endParaRPr sz="1600" dirty="0">
              <a:sym typeface="+mn-ea"/>
            </a:endParaRPr>
          </a:p>
          <a:p>
            <a:pPr algn="l">
              <a:lnSpc>
                <a:spcPct val="150000"/>
              </a:lnSpc>
            </a:pPr>
            <a:r>
              <a:rPr lang="en-US" sz="1600" dirty="0">
                <a:sym typeface="+mn-ea"/>
              </a:rPr>
              <a:t>        </a:t>
            </a:r>
            <a:r>
              <a:rPr sz="1600" dirty="0">
                <a:sym typeface="+mn-ea"/>
              </a:rPr>
              <a:t>经查,你在某证券有限责任公司北京白石桥证券营业部担任经纪人期间,</a:t>
            </a:r>
            <a:r>
              <a:rPr sz="1600" b="1" dirty="0">
                <a:solidFill>
                  <a:srgbClr val="FF0000"/>
                </a:solidFill>
                <a:sym typeface="+mn-ea"/>
              </a:rPr>
              <a:t>采取佣金返还的</a:t>
            </a:r>
            <a:r>
              <a:rPr lang="zh-CN" sz="1600" b="1" dirty="0">
                <a:solidFill>
                  <a:srgbClr val="FF0000"/>
                </a:solidFill>
                <a:sym typeface="+mn-ea"/>
              </a:rPr>
              <a:t>方</a:t>
            </a:r>
            <a:r>
              <a:rPr sz="1600" b="1" dirty="0">
                <a:solidFill>
                  <a:srgbClr val="FF0000"/>
                </a:solidFill>
                <a:sym typeface="+mn-ea"/>
              </a:rPr>
              <a:t>式吸引客户开户</a:t>
            </a:r>
            <a:r>
              <a:rPr sz="1600" dirty="0">
                <a:sym typeface="+mn-ea"/>
              </a:rPr>
              <a:t>。</a:t>
            </a:r>
            <a:endParaRPr sz="1600" dirty="0">
              <a:sym typeface="+mn-ea"/>
            </a:endParaRPr>
          </a:p>
          <a:p>
            <a:pPr algn="l">
              <a:lnSpc>
                <a:spcPct val="150000"/>
              </a:lnSpc>
            </a:pPr>
            <a:r>
              <a:rPr lang="en-US" sz="1600" dirty="0">
                <a:sym typeface="+mn-ea"/>
              </a:rPr>
              <a:t>      </a:t>
            </a:r>
            <a:r>
              <a:rPr sz="1600" dirty="0">
                <a:sym typeface="+mn-ea"/>
              </a:rPr>
              <a:t>上述行为违反了《证券期货经营机构及其工作人员廉洁从业规定》(证监会令第145号)第九条第(一)项规定。</a:t>
            </a:r>
            <a:endParaRPr sz="1600" dirty="0">
              <a:sym typeface="+mn-ea"/>
            </a:endParaRPr>
          </a:p>
          <a:p>
            <a:pPr algn="l"/>
            <a:r>
              <a:rPr lang="en-US" altLang="zh-CN" sz="1800" dirty="0">
                <a:solidFill>
                  <a:schemeClr val="tx1"/>
                </a:solidFill>
                <a:latin typeface="微软雅黑" panose="020B0503020204020204" pitchFamily="34" charset="-122"/>
                <a:ea typeface="微软雅黑" panose="020B0503020204020204" pitchFamily="34" charset="-122"/>
              </a:rPr>
              <a:t>……</a:t>
            </a:r>
            <a:r>
              <a:rPr lang="en-US" altLang="zh-CN" sz="1400" dirty="0">
                <a:solidFill>
                  <a:schemeClr val="tx1"/>
                </a:solidFill>
                <a:latin typeface="微软雅黑" panose="020B0503020204020204" pitchFamily="34" charset="-122"/>
                <a:ea typeface="微软雅黑" panose="020B0503020204020204" pitchFamily="34" charset="-122"/>
              </a:rPr>
              <a:t> </a:t>
            </a: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400" dirty="0">
                <a:solidFill>
                  <a:schemeClr val="tx1"/>
                </a:solidFill>
                <a:latin typeface="微软雅黑" panose="020B0503020204020204" pitchFamily="34" charset="-122"/>
                <a:ea typeface="微软雅黑" panose="020B0503020204020204" pitchFamily="34" charset="-122"/>
              </a:rPr>
              <a:t> </a:t>
            </a: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200" dirty="0">
                <a:solidFill>
                  <a:schemeClr val="tx1"/>
                </a:solidFill>
                <a:latin typeface="微软雅黑" panose="020B0503020204020204" pitchFamily="34" charset="-122"/>
                <a:ea typeface="微软雅黑" panose="020B0503020204020204" pitchFamily="34" charset="-122"/>
              </a:rPr>
              <a:t>北京</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 2023年6月13日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六、违反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廉洁自律</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32</a:t>
            </a:r>
            <a:endParaRPr sz="1600" b="1" dirty="0">
              <a:sym typeface="+mn-ea"/>
            </a:endParaRPr>
          </a:p>
          <a:p>
            <a:pPr algn="ctr"/>
            <a:endParaRPr sz="1800" b="1" dirty="0">
              <a:sym typeface="+mn-ea"/>
            </a:endParaRPr>
          </a:p>
          <a:p>
            <a:pPr algn="ctr"/>
            <a:r>
              <a:rPr sz="1600" b="1" dirty="0">
                <a:sym typeface="+mn-ea"/>
              </a:rPr>
              <a:t>关于对刘某采取出具警示函措施的决定</a:t>
            </a:r>
            <a:endParaRPr sz="1600" b="1" dirty="0">
              <a:sym typeface="+mn-ea"/>
            </a:endParaRPr>
          </a:p>
          <a:p>
            <a:pPr algn="l"/>
            <a:r>
              <a:rPr sz="1600" dirty="0">
                <a:sym typeface="+mn-ea"/>
              </a:rPr>
              <a:t>刘某：</a:t>
            </a:r>
            <a:endParaRPr sz="1600" dirty="0">
              <a:sym typeface="+mn-ea"/>
            </a:endParaRPr>
          </a:p>
          <a:p>
            <a:pPr algn="l">
              <a:lnSpc>
                <a:spcPct val="150000"/>
              </a:lnSpc>
            </a:pPr>
            <a:r>
              <a:rPr lang="en-US" sz="1600" dirty="0">
                <a:sym typeface="+mn-ea"/>
              </a:rPr>
              <a:t>      </a:t>
            </a:r>
            <a:r>
              <a:rPr sz="1600" dirty="0">
                <a:sym typeface="+mn-ea"/>
              </a:rPr>
              <a:t>经查，某证券股份有限公司淄博华光路证券营业部存在以下问题：2018年6月-2019年11月，</a:t>
            </a:r>
            <a:r>
              <a:rPr sz="1600" b="1" dirty="0">
                <a:solidFill>
                  <a:srgbClr val="FF0000"/>
                </a:solidFill>
                <a:sym typeface="+mn-ea"/>
              </a:rPr>
              <a:t>在开展某综合金融服务推广活动中，营业部为部分客户缴纳一定期限内的手机号码套餐费用</a:t>
            </a:r>
            <a:r>
              <a:rPr sz="1600" dirty="0">
                <a:sym typeface="+mn-ea"/>
              </a:rPr>
              <a:t>，由电信运营商向客户提供手机设备，上述情形违反了《证券期货经营机构及其工作人员廉洁从业规定》（证监会令第145号）第九条第一款的规定。你作为营业部时任负责人对此负有责任</a:t>
            </a:r>
            <a:r>
              <a:rPr lang="en-US" altLang="zh-CN" sz="1600" dirty="0">
                <a:solidFill>
                  <a:schemeClr val="tx1"/>
                </a:solidFill>
                <a:latin typeface="微软雅黑" panose="020B0503020204020204" pitchFamily="34" charset="-122"/>
                <a:ea typeface="微软雅黑" panose="020B0503020204020204" pitchFamily="34" charset="-122"/>
              </a:rPr>
              <a:t>…… </a:t>
            </a: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400" dirty="0">
                <a:solidFill>
                  <a:schemeClr val="tx1"/>
                </a:solidFill>
                <a:latin typeface="微软雅黑" panose="020B0503020204020204" pitchFamily="34" charset="-122"/>
                <a:ea typeface="微软雅黑" panose="020B0503020204020204" pitchFamily="34" charset="-122"/>
              </a:rPr>
              <a:t> </a:t>
            </a: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200" dirty="0">
                <a:solidFill>
                  <a:schemeClr val="tx1"/>
                </a:solidFill>
                <a:latin typeface="微软雅黑" panose="020B0503020204020204" pitchFamily="34" charset="-122"/>
                <a:ea typeface="微软雅黑" panose="020B0503020204020204" pitchFamily="34" charset="-122"/>
              </a:rPr>
              <a:t>山东</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 2023年5月30日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六、违反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廉洁自律</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33</a:t>
            </a:r>
            <a:endParaRPr sz="1800" b="1" dirty="0">
              <a:sym typeface="+mn-ea"/>
            </a:endParaRPr>
          </a:p>
          <a:p>
            <a:pPr algn="ctr"/>
            <a:r>
              <a:rPr lang="zh-CN" altLang="en-US" sz="1400" dirty="0">
                <a:sym typeface="+mn-ea"/>
              </a:rPr>
              <a:t>关于对邸某采取出具警示函行政监管措施的决定</a:t>
            </a:r>
            <a:endParaRPr lang="zh-CN" altLang="en-US" sz="1600" b="1" dirty="0">
              <a:sym typeface="+mn-ea"/>
            </a:endParaRPr>
          </a:p>
          <a:p>
            <a:pPr algn="l">
              <a:lnSpc>
                <a:spcPct val="150000"/>
              </a:lnSpc>
            </a:pPr>
            <a:r>
              <a:rPr lang="zh-CN" altLang="en-US" sz="1400" dirty="0">
                <a:solidFill>
                  <a:schemeClr val="tx1"/>
                </a:solidFill>
              </a:rPr>
              <a:t>邸某: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经查,我局发现某证券万柳东路营业部存在以下问题:</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一是委托无资质第三方进行客户招揽,违反了《证券公司监督管理条例》第三十三条的规定。</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二是委托无资质第三方进行基金销售,违反了《证券公司监督管理条例》第三十三条、《公开募集证券投资基金销售机构监督管理办法》第三十条的规定。</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三是</a:t>
            </a:r>
            <a:r>
              <a:rPr lang="zh-CN" altLang="en-US" sz="1600" b="1" dirty="0">
                <a:solidFill>
                  <a:srgbClr val="FF0000"/>
                </a:solidFill>
              </a:rPr>
              <a:t>向第三方返还佣金、销售提成,赠送礼品并以其他费用名目予以报销</a:t>
            </a:r>
            <a:r>
              <a:rPr lang="zh-CN" altLang="en-US" sz="1400" dirty="0">
                <a:solidFill>
                  <a:schemeClr val="tx1"/>
                </a:solidFill>
              </a:rPr>
              <a:t>,违反了《证券期货经营机构及其工作人员廉洁从业规定》(证监会令第145号)第八条、第九条的规定。</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你作为时任营业部负责人,对上述问题负有责任。</a:t>
            </a:r>
            <a:endParaRPr lang="zh-CN" altLang="en-US" sz="1400" dirty="0">
              <a:solidFill>
                <a:schemeClr val="tx1"/>
              </a:solidFill>
            </a:endParaRPr>
          </a:p>
          <a:p>
            <a:pPr algn="l">
              <a:lnSpc>
                <a:spcPct val="150000"/>
              </a:lnSpc>
            </a:pPr>
            <a:r>
              <a:rPr lang="en-US" altLang="zh-CN" sz="1400" dirty="0">
                <a:solidFill>
                  <a:schemeClr val="tx1"/>
                </a:solidFill>
              </a:rPr>
              <a:t>……</a:t>
            </a:r>
            <a:endParaRPr lang="zh-CN" altLang="en-US" sz="1400" dirty="0">
              <a:solidFill>
                <a:schemeClr val="tx1"/>
              </a:solidFill>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sz="1200" dirty="0">
                <a:solidFill>
                  <a:schemeClr val="tx1"/>
                </a:solidFill>
                <a:latin typeface="微软雅黑" panose="020B0503020204020204" pitchFamily="34" charset="-122"/>
                <a:ea typeface="微软雅黑" panose="020B0503020204020204" pitchFamily="34" charset="-122"/>
              </a:rPr>
              <a:t>北京</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 2024年9月13日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550910" cy="4356100"/>
          </a:xfrm>
          <a:prstGeom prst="rect">
            <a:avLst/>
          </a:prstGeom>
          <a:noFill/>
          <a:ln w="9525">
            <a:noFill/>
          </a:ln>
        </p:spPr>
        <p:txBody>
          <a:bodyPr wrap="square">
            <a:noAutofit/>
          </a:bodyPr>
          <a:lstStyle/>
          <a:p>
            <a:pPr algn="l"/>
            <a:r>
              <a:rPr lang="zh-CN" altLang="en-US" sz="2000" dirty="0">
                <a:solidFill>
                  <a:srgbClr val="0066CC"/>
                </a:solidFill>
                <a:latin typeface="微软雅黑" panose="020B0503020204020204" pitchFamily="34" charset="-122"/>
                <a:ea typeface="微软雅黑" panose="020B0503020204020204" pitchFamily="34" charset="-122"/>
              </a:rPr>
              <a:t>廉洁从业相关规定</a:t>
            </a:r>
            <a:endParaRPr lang="zh-CN" altLang="en-US" sz="2000" dirty="0">
              <a:solidFill>
                <a:srgbClr val="0066CC"/>
              </a:solidFill>
              <a:latin typeface="微软雅黑" panose="020B0503020204020204" pitchFamily="34" charset="-122"/>
              <a:ea typeface="微软雅黑" panose="020B0503020204020204" pitchFamily="34" charset="-122"/>
            </a:endParaRPr>
          </a:p>
          <a:p>
            <a:pPr algn="l"/>
            <a:endParaRPr lang="zh-CN" altLang="en-US" sz="1200" dirty="0">
              <a:solidFill>
                <a:schemeClr val="tx1"/>
              </a:solidFill>
              <a:latin typeface="微软雅黑" panose="020B0503020204020204" pitchFamily="34" charset="-122"/>
              <a:ea typeface="微软雅黑" panose="020B0503020204020204" pitchFamily="34" charset="-122"/>
            </a:endParaRPr>
          </a:p>
          <a:p>
            <a:pPr algn="l"/>
            <a:r>
              <a:rPr lang="zh-CN" altLang="en-US" sz="1400" b="1" dirty="0">
                <a:solidFill>
                  <a:schemeClr val="tx1"/>
                </a:solidFill>
                <a:latin typeface="微软雅黑" panose="020B0503020204020204" pitchFamily="34" charset="-122"/>
                <a:ea typeface="微软雅黑" panose="020B0503020204020204" pitchFamily="34" charset="-122"/>
              </a:rPr>
              <a:t>《证券期货经营机构及其工作人员廉洁从业规定》</a:t>
            </a:r>
            <a:endParaRPr lang="zh-CN" altLang="en-US" sz="1400" b="1"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400" dirty="0">
                <a:solidFill>
                  <a:schemeClr val="tx1"/>
                </a:solidFill>
                <a:latin typeface="微软雅黑" panose="020B0503020204020204" pitchFamily="34" charset="-122"/>
                <a:ea typeface="微软雅黑" panose="020B0503020204020204" pitchFamily="34" charset="-122"/>
              </a:rPr>
              <a:t>第八条　证券期货经营机构应当强化财经纪律，杜绝账外账等不规范行为。对于业务活动中产生的费用支出制定明确的内部决策流程和具体标准，</a:t>
            </a:r>
            <a:r>
              <a:rPr lang="zh-CN" altLang="en-US" sz="1400" b="1" dirty="0">
                <a:solidFill>
                  <a:srgbClr val="FF0000"/>
                </a:solidFill>
                <a:latin typeface="微软雅黑" panose="020B0503020204020204" pitchFamily="34" charset="-122"/>
                <a:ea typeface="微软雅黑" panose="020B0503020204020204" pitchFamily="34" charset="-122"/>
              </a:rPr>
              <a:t>确保相关费用支出合法合规</a:t>
            </a:r>
            <a:r>
              <a:rPr lang="zh-CN" altLang="en-US" sz="1400" dirty="0">
                <a:solidFill>
                  <a:schemeClr val="tx1"/>
                </a:solidFill>
                <a:latin typeface="微软雅黑" panose="020B0503020204020204" pitchFamily="34" charset="-122"/>
                <a:ea typeface="微软雅黑" panose="020B0503020204020204" pitchFamily="34" charset="-122"/>
              </a:rPr>
              <a:t>。</a:t>
            </a:r>
            <a:endParaRPr lang="zh-CN" altLang="en-US" sz="14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400" dirty="0">
                <a:solidFill>
                  <a:schemeClr val="tx1"/>
                </a:solidFill>
                <a:latin typeface="微软雅黑" panose="020B0503020204020204" pitchFamily="34" charset="-122"/>
                <a:ea typeface="微软雅黑" panose="020B0503020204020204" pitchFamily="34" charset="-122"/>
              </a:rPr>
              <a:t>第九条　证券期货经营机构及其工作人员在开展证券期货业务及相关活动中，不得以下列方式向公职人员、客户、正在洽谈的潜在客户或者其他利益关系人输送不正当利益：　　</a:t>
            </a:r>
            <a:endParaRPr lang="zh-CN" altLang="en-US" sz="14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400" dirty="0">
                <a:solidFill>
                  <a:schemeClr val="tx1"/>
                </a:solidFill>
                <a:latin typeface="微软雅黑" panose="020B0503020204020204" pitchFamily="34" charset="-122"/>
                <a:ea typeface="微软雅黑" panose="020B0503020204020204" pitchFamily="34" charset="-122"/>
              </a:rPr>
              <a:t>（一）</a:t>
            </a:r>
            <a:r>
              <a:rPr lang="zh-CN" altLang="en-US" sz="1400" b="1" dirty="0">
                <a:solidFill>
                  <a:srgbClr val="FF0000"/>
                </a:solidFill>
                <a:latin typeface="微软雅黑" panose="020B0503020204020204" pitchFamily="34" charset="-122"/>
                <a:ea typeface="微软雅黑" panose="020B0503020204020204" pitchFamily="34" charset="-122"/>
              </a:rPr>
              <a:t>提供礼金、礼品、房产、汽车、有价证券、股权、佣金返还等财物</a:t>
            </a:r>
            <a:r>
              <a:rPr lang="zh-CN" altLang="en-US" sz="1400" dirty="0">
                <a:solidFill>
                  <a:schemeClr val="tx1"/>
                </a:solidFill>
                <a:latin typeface="微软雅黑" panose="020B0503020204020204" pitchFamily="34" charset="-122"/>
                <a:ea typeface="微软雅黑" panose="020B0503020204020204" pitchFamily="34" charset="-122"/>
              </a:rPr>
              <a:t>，或者为上述行为提供代持等便利；</a:t>
            </a:r>
            <a:endParaRPr lang="zh-CN" altLang="en-US" sz="14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en-US" sz="1400" dirty="0">
                <a:solidFill>
                  <a:schemeClr val="tx1"/>
                </a:solidFill>
                <a:latin typeface="微软雅黑" panose="020B0503020204020204" pitchFamily="34" charset="-122"/>
                <a:ea typeface="微软雅黑" panose="020B0503020204020204" pitchFamily="34" charset="-122"/>
              </a:rPr>
              <a:t>……</a:t>
            </a:r>
            <a:r>
              <a:rPr lang="zh-CN" altLang="en-US" sz="1400" dirty="0">
                <a:latin typeface="微软雅黑" panose="020B0503020204020204" pitchFamily="34" charset="-122"/>
                <a:ea typeface="微软雅黑" panose="020B0503020204020204" pitchFamily="34" charset="-122"/>
              </a:rPr>
              <a:t> </a:t>
            </a:r>
            <a:r>
              <a:rPr lang="en-US" altLang="zh-CN" sz="1200" dirty="0">
                <a:solidFill>
                  <a:srgbClr val="0066CC"/>
                </a:solidFill>
                <a:latin typeface="微软雅黑" panose="020B0503020204020204" pitchFamily="34" charset="-122"/>
                <a:ea typeface="微软雅黑" panose="020B0503020204020204" pitchFamily="34" charset="-122"/>
              </a:rPr>
              <a:t>              </a:t>
            </a:r>
            <a:endParaRPr lang="en-US" altLang="zh-CN" sz="1200" dirty="0">
              <a:solidFill>
                <a:srgbClr val="0066CC"/>
              </a:solidFill>
              <a:latin typeface="微软雅黑" panose="020B0503020204020204" pitchFamily="34" charset="-122"/>
              <a:ea typeface="微软雅黑" panose="020B0503020204020204" pitchFamily="34" charset="-122"/>
            </a:endParaRPr>
          </a:p>
          <a:p>
            <a:pPr algn="l"/>
            <a:r>
              <a:rPr lang="en-US" altLang="zh-CN" sz="1200" dirty="0">
                <a:solidFill>
                  <a:srgbClr val="0066CC"/>
                </a:solidFill>
                <a:latin typeface="微软雅黑" panose="020B0503020204020204" pitchFamily="34" charset="-122"/>
                <a:ea typeface="微软雅黑" panose="020B0503020204020204" pitchFamily="34" charset="-122"/>
              </a:rPr>
              <a:t>        </a:t>
            </a:r>
            <a:r>
              <a:rPr lang="zh-CN" altLang="en-US" sz="1400" i="1" dirty="0">
                <a:solidFill>
                  <a:srgbClr val="AB33EF"/>
                </a:solidFill>
                <a:latin typeface="微软雅黑" panose="020B0503020204020204" pitchFamily="34" charset="-122"/>
                <a:ea typeface="微软雅黑" panose="020B0503020204020204" pitchFamily="34" charset="-122"/>
              </a:rPr>
              <a:t>证券期货经营机构及其工作人员按照证券期货经营机构依法制定的内部规定及限定标准，依法合理营销的，不适用前款规定</a:t>
            </a:r>
            <a:r>
              <a:rPr lang="zh-CN" altLang="en-US" sz="1200" dirty="0">
                <a:solidFill>
                  <a:srgbClr val="0066CC"/>
                </a:solidFill>
                <a:latin typeface="微软雅黑" panose="020B0503020204020204" pitchFamily="34" charset="-122"/>
                <a:ea typeface="微软雅黑" panose="020B0503020204020204" pitchFamily="34" charset="-122"/>
              </a:rPr>
              <a:t>。</a:t>
            </a:r>
            <a:endParaRPr lang="zh-CN" altLang="en-US" sz="1200" dirty="0">
              <a:solidFill>
                <a:srgbClr val="0066CC"/>
              </a:solidFill>
              <a:latin typeface="微软雅黑" panose="020B0503020204020204" pitchFamily="34" charset="-122"/>
              <a:ea typeface="微软雅黑" panose="020B0503020204020204" pitchFamily="34" charset="-122"/>
            </a:endParaRPr>
          </a:p>
          <a:p>
            <a:pPr algn="l"/>
            <a:r>
              <a:rPr lang="en-US" altLang="zh-CN" sz="1200" dirty="0">
                <a:solidFill>
                  <a:srgbClr val="0066CC"/>
                </a:solidFill>
                <a:latin typeface="微软雅黑" panose="020B0503020204020204" pitchFamily="34" charset="-122"/>
                <a:ea typeface="微软雅黑" panose="020B0503020204020204" pitchFamily="34" charset="-122"/>
              </a:rPr>
              <a:t>           </a:t>
            </a:r>
            <a:endParaRPr lang="en-US" altLang="zh-CN" sz="1200" dirty="0">
              <a:solidFill>
                <a:srgbClr val="0066CC"/>
              </a:solidFill>
              <a:latin typeface="微软雅黑" panose="020B0503020204020204" pitchFamily="34" charset="-122"/>
              <a:ea typeface="微软雅黑" panose="020B0503020204020204" pitchFamily="34" charset="-122"/>
            </a:endParaRPr>
          </a:p>
          <a:p>
            <a:pPr algn="l"/>
            <a:endParaRPr lang="en-US" altLang="zh-CN" sz="1200" dirty="0">
              <a:solidFill>
                <a:srgbClr val="0066CC"/>
              </a:solidFill>
              <a:latin typeface="微软雅黑" panose="020B0503020204020204" pitchFamily="34" charset="-122"/>
              <a:ea typeface="微软雅黑" panose="020B0503020204020204" pitchFamily="34" charset="-122"/>
            </a:endParaRPr>
          </a:p>
          <a:p>
            <a:pPr algn="l"/>
            <a:r>
              <a:rPr lang="zh-CN" altLang="en-US" sz="1400" b="1" dirty="0">
                <a:latin typeface="微软雅黑" panose="020B0503020204020204" pitchFamily="34" charset="-122"/>
                <a:ea typeface="微软雅黑" panose="020B0503020204020204" pitchFamily="34" charset="-122"/>
              </a:rPr>
              <a:t>《证券经纪业务管理办法》</a:t>
            </a:r>
            <a:r>
              <a:rPr lang="zh-CN" altLang="en-US" sz="1400" dirty="0">
                <a:solidFill>
                  <a:schemeClr val="tx1"/>
                </a:solidFill>
                <a:latin typeface="微软雅黑" panose="020B0503020204020204" pitchFamily="34" charset="-122"/>
                <a:ea typeface="微软雅黑" panose="020B0503020204020204" pitchFamily="34" charset="-122"/>
              </a:rPr>
              <a:t>第八条</a:t>
            </a:r>
            <a:r>
              <a:rPr lang="en-US" altLang="zh-CN" sz="1400" dirty="0">
                <a:solidFill>
                  <a:schemeClr val="tx1"/>
                </a:solidFill>
                <a:latin typeface="微软雅黑" panose="020B0503020204020204" pitchFamily="34" charset="-122"/>
                <a:ea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rPr>
              <a:t>证券公司及其从业人员从事证券经纪业务营销活动，应当向投资者介绍证券交易基本知识，充分揭示投资风险，</a:t>
            </a:r>
            <a:r>
              <a:rPr lang="zh-CN" altLang="en-US" sz="1400" b="1" dirty="0">
                <a:solidFill>
                  <a:srgbClr val="FF0000"/>
                </a:solidFill>
                <a:latin typeface="微软雅黑" panose="020B0503020204020204" pitchFamily="34" charset="-122"/>
                <a:ea typeface="微软雅黑" panose="020B0503020204020204" pitchFamily="34" charset="-122"/>
              </a:rPr>
              <a:t>不得有下列行为</a:t>
            </a:r>
            <a:r>
              <a:rPr lang="zh-CN" altLang="en-US" sz="1400" dirty="0">
                <a:solidFill>
                  <a:schemeClr val="tx1"/>
                </a:solidFill>
                <a:latin typeface="微软雅黑" panose="020B0503020204020204" pitchFamily="34" charset="-122"/>
                <a:ea typeface="微软雅黑" panose="020B0503020204020204" pitchFamily="34" charset="-122"/>
              </a:rPr>
              <a:t>：</a:t>
            </a:r>
            <a:r>
              <a:rPr lang="en-US" altLang="zh-CN" sz="1400" dirty="0">
                <a:solidFill>
                  <a:schemeClr val="tx1"/>
                </a:solidFill>
                <a:latin typeface="微软雅黑" panose="020B0503020204020204" pitchFamily="34" charset="-122"/>
                <a:ea typeface="微软雅黑" panose="020B0503020204020204" pitchFamily="34" charset="-122"/>
              </a:rPr>
              <a:t>……</a:t>
            </a:r>
            <a:r>
              <a:rPr lang="zh-CN" altLang="en-US" sz="1400" dirty="0">
                <a:solidFill>
                  <a:schemeClr val="tx1"/>
                </a:solidFill>
                <a:latin typeface="微软雅黑" panose="020B0503020204020204" pitchFamily="34" charset="-122"/>
                <a:ea typeface="微软雅黑" panose="020B0503020204020204" pitchFamily="34" charset="-122"/>
              </a:rPr>
              <a:t>（三）直接或者变相向投资者返还佣金、</a:t>
            </a:r>
            <a:r>
              <a:rPr lang="zh-CN" altLang="en-US" sz="1400" b="1" dirty="0">
                <a:solidFill>
                  <a:srgbClr val="FF0000"/>
                </a:solidFill>
                <a:latin typeface="微软雅黑" panose="020B0503020204020204" pitchFamily="34" charset="-122"/>
                <a:ea typeface="微软雅黑" panose="020B0503020204020204" pitchFamily="34" charset="-122"/>
              </a:rPr>
              <a:t>赠送礼品礼券或者提供其他非证券业务性质的服务</a:t>
            </a:r>
            <a:r>
              <a:rPr lang="en-US" sz="1400" dirty="0">
                <a:solidFill>
                  <a:schemeClr val="tx1"/>
                </a:solidFill>
                <a:latin typeface="微软雅黑" panose="020B0503020204020204" pitchFamily="34" charset="-122"/>
                <a:ea typeface="微软雅黑" panose="020B0503020204020204" pitchFamily="34" charset="-122"/>
              </a:rPr>
              <a:t>……</a:t>
            </a:r>
            <a:r>
              <a:rPr lang="en-US" altLang="zh-CN" sz="1200" dirty="0">
                <a:solidFill>
                  <a:schemeClr val="tx1"/>
                </a:solidFill>
                <a:latin typeface="微软雅黑" panose="020B0503020204020204" pitchFamily="34" charset="-122"/>
                <a:ea typeface="微软雅黑" panose="020B0503020204020204" pitchFamily="34" charset="-122"/>
              </a:rPr>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六、违反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廉洁自律</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34</a:t>
            </a:r>
            <a:endParaRPr sz="1800" b="1" dirty="0">
              <a:sym typeface="+mn-ea"/>
            </a:endParaRPr>
          </a:p>
          <a:p>
            <a:pPr algn="ctr"/>
            <a:r>
              <a:rPr lang="zh-CN" altLang="en-US" sz="1600" b="1" dirty="0">
                <a:sym typeface="+mn-ea"/>
              </a:rPr>
              <a:t>关于对某证券股份有限公司采取警示自律管理措施的决定</a:t>
            </a:r>
            <a:endParaRPr lang="zh-CN" altLang="en-US" sz="1600" b="1" dirty="0">
              <a:sym typeface="+mn-ea"/>
            </a:endParaRPr>
          </a:p>
          <a:p>
            <a:pPr algn="l">
              <a:lnSpc>
                <a:spcPct val="150000"/>
              </a:lnSpc>
            </a:pPr>
            <a:r>
              <a:rPr lang="zh-CN" altLang="en-US" sz="1400" dirty="0">
                <a:solidFill>
                  <a:schemeClr val="tx1"/>
                </a:solidFill>
              </a:rPr>
              <a:t>某证券股份有限公司：</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在</a:t>
            </a:r>
            <a:r>
              <a:rPr lang="en-US" altLang="zh-CN" sz="1400" dirty="0">
                <a:solidFill>
                  <a:schemeClr val="tx1"/>
                </a:solidFill>
              </a:rPr>
              <a:t>2023</a:t>
            </a:r>
            <a:r>
              <a:rPr lang="zh-CN" altLang="en-US" sz="1400" dirty="0">
                <a:solidFill>
                  <a:schemeClr val="tx1"/>
                </a:solidFill>
              </a:rPr>
              <a:t>年证券公司从业人员管理自律检查中，我会发现你公司存在以下违反自律规则的情形：</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（一）廉洁从业管理方面</a:t>
            </a:r>
            <a:endParaRPr lang="zh-CN" altLang="en-US" sz="1400" dirty="0">
              <a:solidFill>
                <a:schemeClr val="tx1"/>
              </a:solidFill>
            </a:endParaRPr>
          </a:p>
          <a:p>
            <a:pPr algn="l">
              <a:lnSpc>
                <a:spcPct val="150000"/>
              </a:lnSpc>
            </a:pPr>
            <a:r>
              <a:rPr lang="en-US" altLang="zh-CN" sz="1400" dirty="0">
                <a:solidFill>
                  <a:schemeClr val="tx1"/>
                </a:solidFill>
              </a:rPr>
              <a:t>       1.</a:t>
            </a:r>
            <a:r>
              <a:rPr lang="en-US" altLang="en-US" sz="1400" dirty="0">
                <a:solidFill>
                  <a:schemeClr val="tx1"/>
                </a:solidFill>
              </a:rPr>
              <a:t> </a:t>
            </a:r>
            <a:r>
              <a:rPr lang="zh-CN" altLang="en-US" sz="1600" b="1" dirty="0">
                <a:solidFill>
                  <a:srgbClr val="FF0000"/>
                </a:solidFill>
              </a:rPr>
              <a:t>你公司</a:t>
            </a:r>
            <a:r>
              <a:rPr lang="en-US" altLang="zh-CN" sz="1600" b="1" dirty="0">
                <a:solidFill>
                  <a:srgbClr val="FF0000"/>
                </a:solidFill>
              </a:rPr>
              <a:t>2022</a:t>
            </a:r>
            <a:r>
              <a:rPr lang="zh-CN" altLang="en-US" sz="1600" b="1" dirty="0">
                <a:solidFill>
                  <a:srgbClr val="FF0000"/>
                </a:solidFill>
              </a:rPr>
              <a:t>年廉政教育和培训未覆盖公司全体工作人员</a:t>
            </a:r>
            <a:r>
              <a:rPr lang="zh-CN" altLang="en-US" sz="1400" dirty="0">
                <a:solidFill>
                  <a:schemeClr val="tx1"/>
                </a:solidFill>
              </a:rPr>
              <a:t>，不符合我会《证券经营机构及其工作人员廉洁从业实施细则》（</a:t>
            </a:r>
            <a:r>
              <a:rPr lang="en-US" altLang="zh-CN" sz="1400" dirty="0">
                <a:solidFill>
                  <a:schemeClr val="tx1"/>
                </a:solidFill>
              </a:rPr>
              <a:t>2020</a:t>
            </a:r>
            <a:r>
              <a:rPr lang="zh-CN" altLang="en-US" sz="1400" dirty="0">
                <a:solidFill>
                  <a:schemeClr val="tx1"/>
                </a:solidFill>
              </a:rPr>
              <a:t>年版）第十一条的规定。</a:t>
            </a:r>
            <a:endParaRPr lang="zh-CN" altLang="en-US" sz="1400" dirty="0">
              <a:solidFill>
                <a:schemeClr val="tx1"/>
              </a:solidFill>
            </a:endParaRPr>
          </a:p>
          <a:p>
            <a:pPr algn="l">
              <a:lnSpc>
                <a:spcPct val="150000"/>
              </a:lnSpc>
            </a:pPr>
            <a:r>
              <a:rPr lang="en-US" altLang="zh-CN" sz="1400" dirty="0">
                <a:solidFill>
                  <a:schemeClr val="tx1"/>
                </a:solidFill>
              </a:rPr>
              <a:t>       2.</a:t>
            </a:r>
            <a:r>
              <a:rPr lang="en-US" altLang="en-US" sz="1400" dirty="0">
                <a:solidFill>
                  <a:schemeClr val="tx1"/>
                </a:solidFill>
              </a:rPr>
              <a:t> </a:t>
            </a:r>
            <a:r>
              <a:rPr lang="zh-CN" altLang="en-US" sz="1600" b="1" dirty="0">
                <a:solidFill>
                  <a:srgbClr val="FF0000"/>
                </a:solidFill>
              </a:rPr>
              <a:t>经抽查，你公司范某某、姚某某、陈某、彭某某</a:t>
            </a:r>
            <a:r>
              <a:rPr lang="en-US" altLang="zh-CN" sz="1600" b="1" dirty="0">
                <a:solidFill>
                  <a:srgbClr val="FF0000"/>
                </a:solidFill>
              </a:rPr>
              <a:t>4</a:t>
            </a:r>
            <a:r>
              <a:rPr lang="zh-CN" altLang="en-US" sz="1600" b="1" dirty="0">
                <a:solidFill>
                  <a:srgbClr val="FF0000"/>
                </a:solidFill>
              </a:rPr>
              <a:t>人入职材料和审批流程未见廉洁从业情况考察和评估结果</a:t>
            </a:r>
            <a:r>
              <a:rPr lang="zh-CN" altLang="en-US" sz="1400" dirty="0">
                <a:solidFill>
                  <a:schemeClr val="tx1"/>
                </a:solidFill>
              </a:rPr>
              <a:t>，且彭某某入职材料未加盖公章，不符合我会《证券经营机构及其工作人员廉洁从业实施细则》（</a:t>
            </a:r>
            <a:r>
              <a:rPr lang="en-US" altLang="zh-CN" sz="1400" dirty="0">
                <a:solidFill>
                  <a:schemeClr val="tx1"/>
                </a:solidFill>
              </a:rPr>
              <a:t>2020</a:t>
            </a:r>
            <a:r>
              <a:rPr lang="zh-CN" altLang="en-US" sz="1400" dirty="0">
                <a:solidFill>
                  <a:schemeClr val="tx1"/>
                </a:solidFill>
              </a:rPr>
              <a:t>年版）第十条的规定</a:t>
            </a:r>
            <a:r>
              <a:rPr lang="zh-CN" altLang="en-US" sz="1400" dirty="0">
                <a:solidFill>
                  <a:schemeClr val="tx1"/>
                </a:solidFill>
              </a:rPr>
              <a:t>。</a:t>
            </a:r>
            <a:endParaRPr lang="zh-CN" altLang="en-US" sz="1400" dirty="0">
              <a:solidFill>
                <a:schemeClr val="tx1"/>
              </a:solidFill>
            </a:endParaRPr>
          </a:p>
          <a:p>
            <a:pPr algn="l">
              <a:lnSpc>
                <a:spcPct val="150000"/>
              </a:lnSpc>
            </a:pPr>
            <a:r>
              <a:rPr lang="en-US" altLang="zh-CN" sz="1400" dirty="0">
                <a:solidFill>
                  <a:schemeClr val="tx1"/>
                </a:solidFill>
              </a:rPr>
              <a:t>……</a:t>
            </a:r>
            <a:endParaRPr lang="zh-CN" altLang="en-US" sz="1400" dirty="0">
              <a:solidFill>
                <a:schemeClr val="tx1"/>
              </a:solidFill>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sz="1200" dirty="0">
                <a:solidFill>
                  <a:schemeClr val="tx1"/>
                </a:solidFill>
                <a:latin typeface="微软雅黑" panose="020B0503020204020204" pitchFamily="34" charset="-122"/>
                <a:ea typeface="微软雅黑" panose="020B0503020204020204" pitchFamily="34" charset="-122"/>
              </a:rPr>
              <a:t>中国证券业协会</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 2024年7月12日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六、违反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廉洁自律</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35</a:t>
            </a:r>
            <a:endParaRPr sz="1800" b="1" dirty="0">
              <a:sym typeface="+mn-ea"/>
            </a:endParaRPr>
          </a:p>
          <a:p>
            <a:pPr algn="ctr"/>
            <a:r>
              <a:rPr lang="zh-CN" altLang="en-US" sz="1600" b="1" dirty="0">
                <a:sym typeface="+mn-ea"/>
              </a:rPr>
              <a:t>关于对某期货股份有限公司中南分公司采取出具警示函监管措施的决定</a:t>
            </a:r>
            <a:endParaRPr lang="zh-CN" altLang="en-US" sz="1600" b="1" dirty="0">
              <a:sym typeface="+mn-ea"/>
            </a:endParaRPr>
          </a:p>
          <a:p>
            <a:pPr algn="l">
              <a:lnSpc>
                <a:spcPct val="150000"/>
              </a:lnSpc>
            </a:pPr>
            <a:r>
              <a:rPr lang="zh-CN" altLang="en-US" sz="1400" dirty="0">
                <a:solidFill>
                  <a:schemeClr val="tx1"/>
                </a:solidFill>
              </a:rPr>
              <a:t>某期货股份有限公司中南分公司：</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经查，你分公司存在以下违规事项：</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b="1" dirty="0">
                <a:solidFill>
                  <a:srgbClr val="FF0000"/>
                </a:solidFill>
              </a:rPr>
              <a:t>在考核时未对营销人员廉洁从业情况进行考察评估</a:t>
            </a:r>
            <a:r>
              <a:rPr lang="zh-CN" altLang="en-US" sz="1400" dirty="0">
                <a:solidFill>
                  <a:schemeClr val="tx1"/>
                </a:solidFill>
              </a:rPr>
              <a:t>，违反了《证券期货经营机构及其工作人员廉洁从业规定》（证监会令第</a:t>
            </a:r>
            <a:r>
              <a:rPr lang="en-US" altLang="zh-CN" sz="1400" dirty="0">
                <a:solidFill>
                  <a:schemeClr val="tx1"/>
                </a:solidFill>
              </a:rPr>
              <a:t>145</a:t>
            </a:r>
            <a:r>
              <a:rPr lang="zh-CN" altLang="en-US" sz="1400" dirty="0">
                <a:solidFill>
                  <a:schemeClr val="tx1"/>
                </a:solidFill>
              </a:rPr>
              <a:t>号）第七条第二款、《证券期货经营机构及其工作人员廉洁从业规定》（证监会令第</a:t>
            </a:r>
            <a:r>
              <a:rPr lang="en-US" altLang="zh-CN" sz="1400" dirty="0">
                <a:solidFill>
                  <a:schemeClr val="tx1"/>
                </a:solidFill>
              </a:rPr>
              <a:t>202</a:t>
            </a:r>
            <a:r>
              <a:rPr lang="zh-CN" altLang="en-US" sz="1400" dirty="0">
                <a:solidFill>
                  <a:schemeClr val="tx1"/>
                </a:solidFill>
              </a:rPr>
              <a:t>号）第七条第二款的规定。</a:t>
            </a:r>
            <a:endParaRPr lang="zh-CN" altLang="en-US" sz="1400" dirty="0">
              <a:solidFill>
                <a:schemeClr val="tx1"/>
              </a:solidFill>
            </a:endParaRPr>
          </a:p>
          <a:p>
            <a:pPr algn="l">
              <a:lnSpc>
                <a:spcPct val="150000"/>
              </a:lnSpc>
            </a:pPr>
            <a:r>
              <a:rPr lang="en-US" altLang="zh-CN" sz="1400" dirty="0">
                <a:solidFill>
                  <a:schemeClr val="tx1"/>
                </a:solidFill>
              </a:rPr>
              <a:t>……</a:t>
            </a:r>
            <a:endParaRPr lang="zh-CN" altLang="en-US" sz="1400" dirty="0">
              <a:solidFill>
                <a:schemeClr val="tx1"/>
              </a:solidFill>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sz="1200" dirty="0">
                <a:solidFill>
                  <a:schemeClr val="tx1"/>
                </a:solidFill>
                <a:latin typeface="微软雅黑" panose="020B0503020204020204" pitchFamily="34" charset="-122"/>
                <a:ea typeface="微软雅黑" panose="020B0503020204020204" pitchFamily="34" charset="-122"/>
              </a:rPr>
              <a:t>海南证监局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 2024年11月27日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352155" cy="3949065"/>
          </a:xfrm>
          <a:prstGeom prst="rect">
            <a:avLst/>
          </a:prstGeom>
          <a:noFill/>
          <a:ln w="9525">
            <a:noFill/>
          </a:ln>
        </p:spPr>
        <p:txBody>
          <a:bodyPr wrap="square">
            <a:noAutofit/>
          </a:bodyPr>
          <a:lstStyle/>
          <a:p>
            <a:pPr algn="l"/>
            <a:r>
              <a:rPr lang="zh-CN" altLang="en-US" sz="2000" dirty="0">
                <a:solidFill>
                  <a:srgbClr val="0066CC"/>
                </a:solidFill>
                <a:latin typeface="微软雅黑" panose="020B0503020204020204" pitchFamily="34" charset="-122"/>
                <a:ea typeface="微软雅黑" panose="020B0503020204020204" pitchFamily="34" charset="-122"/>
              </a:rPr>
              <a:t>廉洁从业相关规定</a:t>
            </a:r>
            <a:endParaRPr lang="zh-CN" altLang="en-US" sz="2000" dirty="0">
              <a:solidFill>
                <a:srgbClr val="0066CC"/>
              </a:solidFill>
              <a:latin typeface="微软雅黑" panose="020B0503020204020204" pitchFamily="34" charset="-122"/>
              <a:ea typeface="微软雅黑" panose="020B0503020204020204" pitchFamily="34" charset="-122"/>
            </a:endParaRPr>
          </a:p>
          <a:p>
            <a:pPr algn="l"/>
            <a:endParaRPr lang="zh-CN" altLang="en-US" sz="1200" dirty="0">
              <a:solidFill>
                <a:schemeClr val="tx1"/>
              </a:solidFill>
              <a:latin typeface="微软雅黑" panose="020B0503020204020204" pitchFamily="34" charset="-122"/>
              <a:ea typeface="微软雅黑" panose="020B0503020204020204" pitchFamily="34" charset="-122"/>
            </a:endParaRPr>
          </a:p>
          <a:p>
            <a:pPr algn="l"/>
            <a:r>
              <a:rPr lang="zh-CN" altLang="en-US" sz="1400" b="1" dirty="0">
                <a:solidFill>
                  <a:schemeClr val="tx1"/>
                </a:solidFill>
                <a:latin typeface="微软雅黑" panose="020B0503020204020204" pitchFamily="34" charset="-122"/>
                <a:ea typeface="微软雅黑" panose="020B0503020204020204" pitchFamily="34" charset="-122"/>
              </a:rPr>
              <a:t>《</a:t>
            </a:r>
            <a:r>
              <a:rPr lang="zh-CN" altLang="en-US" sz="1400" b="1" dirty="0">
                <a:latin typeface="微软雅黑" panose="020B0503020204020204" pitchFamily="34" charset="-122"/>
                <a:ea typeface="微软雅黑" panose="020B0503020204020204" pitchFamily="34" charset="-122"/>
                <a:sym typeface="+mn-ea"/>
              </a:rPr>
              <a:t>证券经营机构及其工作人员廉洁从业实施细则</a:t>
            </a:r>
            <a:r>
              <a:rPr lang="zh-CN" altLang="en-US" sz="1400" b="1" dirty="0">
                <a:solidFill>
                  <a:schemeClr val="tx1"/>
                </a:solidFill>
                <a:latin typeface="微软雅黑" panose="020B0503020204020204" pitchFamily="34" charset="-122"/>
                <a:ea typeface="微软雅黑" panose="020B0503020204020204" pitchFamily="34" charset="-122"/>
              </a:rPr>
              <a:t>》</a:t>
            </a:r>
            <a:endParaRPr lang="zh-CN" altLang="en-US" sz="1400" b="1"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400" dirty="0">
                <a:solidFill>
                  <a:schemeClr val="tx1"/>
                </a:solidFill>
                <a:latin typeface="微软雅黑" panose="020B0503020204020204" pitchFamily="34" charset="-122"/>
                <a:ea typeface="微软雅黑" panose="020B0503020204020204" pitchFamily="34" charset="-122"/>
              </a:rPr>
              <a:t>第十条</a:t>
            </a:r>
            <a:r>
              <a:rPr lang="en-US" altLang="zh-CN" sz="1400" dirty="0">
                <a:solidFill>
                  <a:schemeClr val="tx1"/>
                </a:solidFill>
                <a:latin typeface="微软雅黑" panose="020B0503020204020204" pitchFamily="34" charset="-122"/>
                <a:ea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rPr>
              <a:t>证券经营机构应当制定覆盖全体工作人员的廉洁从业规范，将工作人员廉洁从业情况纳入人力资源管理体系，并</a:t>
            </a:r>
            <a:r>
              <a:rPr lang="zh-CN" altLang="en-US" sz="1400" b="1" dirty="0">
                <a:solidFill>
                  <a:srgbClr val="FF0000"/>
                </a:solidFill>
                <a:latin typeface="微软雅黑" panose="020B0503020204020204" pitchFamily="34" charset="-122"/>
                <a:ea typeface="微软雅黑" panose="020B0503020204020204" pitchFamily="34" charset="-122"/>
              </a:rPr>
              <a:t>将廉洁从业情况考察和评估结果作为人员聘用、从业人员登记和后续管理、晋级、提拔、离职以及考核、薪酬管理、审计、稽核等事项的重要考量因素</a:t>
            </a:r>
            <a:r>
              <a:rPr lang="zh-CN" altLang="en-US" sz="1400" dirty="0">
                <a:solidFill>
                  <a:schemeClr val="tx1"/>
                </a:solidFill>
                <a:latin typeface="微软雅黑" panose="020B0503020204020204" pitchFamily="34" charset="-122"/>
                <a:ea typeface="微软雅黑" panose="020B0503020204020204" pitchFamily="34" charset="-122"/>
              </a:rPr>
              <a:t>。</a:t>
            </a:r>
            <a:endParaRPr lang="zh-CN" altLang="en-US" sz="1400" dirty="0">
              <a:solidFill>
                <a:schemeClr val="tx1"/>
              </a:solidFill>
              <a:latin typeface="微软雅黑" panose="020B0503020204020204" pitchFamily="34" charset="-122"/>
              <a:ea typeface="微软雅黑" panose="020B0503020204020204" pitchFamily="34" charset="-122"/>
            </a:endParaRPr>
          </a:p>
          <a:p>
            <a:pPr algn="l">
              <a:lnSpc>
                <a:spcPct val="150000"/>
              </a:lnSpc>
            </a:pPr>
            <a:endParaRPr lang="en-US" altLang="zh-CN" sz="14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400" dirty="0">
                <a:solidFill>
                  <a:schemeClr val="tx1"/>
                </a:solidFill>
                <a:latin typeface="微软雅黑" panose="020B0503020204020204" pitchFamily="34" charset="-122"/>
                <a:ea typeface="微软雅黑" panose="020B0503020204020204" pitchFamily="34" charset="-122"/>
              </a:rPr>
              <a:t>第十一条</a:t>
            </a:r>
            <a:r>
              <a:rPr lang="en-US" altLang="zh-CN" sz="1400" dirty="0">
                <a:solidFill>
                  <a:schemeClr val="tx1"/>
                </a:solidFill>
                <a:latin typeface="微软雅黑" panose="020B0503020204020204" pitchFamily="34" charset="-122"/>
                <a:ea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rPr>
              <a:t>证券经营机构应当加强廉洁文化建设，</a:t>
            </a:r>
            <a:r>
              <a:rPr lang="zh-CN" altLang="en-US" sz="1400" b="1" dirty="0">
                <a:solidFill>
                  <a:srgbClr val="FF0000"/>
                </a:solidFill>
                <a:latin typeface="微软雅黑" panose="020B0503020204020204" pitchFamily="34" charset="-122"/>
                <a:ea typeface="微软雅黑" panose="020B0503020204020204" pitchFamily="34" charset="-122"/>
              </a:rPr>
              <a:t>每年开展覆盖全体工作人员的廉洁培训和教育</a:t>
            </a:r>
            <a:r>
              <a:rPr lang="zh-CN" altLang="en-US" sz="1400" dirty="0">
                <a:solidFill>
                  <a:schemeClr val="tx1"/>
                </a:solidFill>
                <a:latin typeface="微软雅黑" panose="020B0503020204020204" pitchFamily="34" charset="-122"/>
                <a:ea typeface="微软雅黑" panose="020B0503020204020204" pitchFamily="34" charset="-122"/>
              </a:rPr>
              <a:t>，确保工作人员熟悉廉洁从业的相关规定，提高工作人员廉洁意识。在新员工入职、岗位调整、员工晋升时，向其传达相应的廉洁从业要求，</a:t>
            </a:r>
            <a:r>
              <a:rPr lang="zh-CN" altLang="en-US" sz="1400" b="1" dirty="0">
                <a:solidFill>
                  <a:srgbClr val="AB33EF"/>
                </a:solidFill>
                <a:latin typeface="微软雅黑" panose="020B0503020204020204" pitchFamily="34" charset="-122"/>
                <a:ea typeface="微软雅黑" panose="020B0503020204020204" pitchFamily="34" charset="-122"/>
              </a:rPr>
              <a:t>并要求新员工入职时及全体工作人员每年定期签署廉洁从业承诺</a:t>
            </a:r>
            <a:r>
              <a:rPr lang="zh-CN" altLang="en-US" sz="1400" dirty="0">
                <a:solidFill>
                  <a:schemeClr val="tx1"/>
                </a:solidFill>
                <a:latin typeface="微软雅黑" panose="020B0503020204020204" pitchFamily="34" charset="-122"/>
                <a:ea typeface="微软雅黑" panose="020B0503020204020204" pitchFamily="34" charset="-122"/>
              </a:rPr>
              <a:t>。</a:t>
            </a:r>
            <a:r>
              <a:rPr lang="en-US" altLang="zh-CN" sz="1200" dirty="0">
                <a:solidFill>
                  <a:srgbClr val="0066CC"/>
                </a:solidFill>
                <a:latin typeface="微软雅黑" panose="020B0503020204020204" pitchFamily="34" charset="-122"/>
                <a:ea typeface="微软雅黑" panose="020B0503020204020204" pitchFamily="34" charset="-122"/>
              </a:rPr>
              <a:t>              </a:t>
            </a:r>
            <a:endParaRPr lang="en-US" altLang="zh-CN" sz="1200" dirty="0">
              <a:solidFill>
                <a:srgbClr val="0066CC"/>
              </a:solidFill>
              <a:latin typeface="微软雅黑" panose="020B0503020204020204" pitchFamily="34" charset="-122"/>
              <a:ea typeface="微软雅黑" panose="020B0503020204020204" pitchFamily="34" charset="-122"/>
            </a:endParaRPr>
          </a:p>
          <a:p>
            <a:pPr algn="l"/>
            <a:endParaRPr lang="en-US" altLang="zh-CN" sz="1200" dirty="0">
              <a:solidFill>
                <a:srgbClr val="0066CC"/>
              </a:solidFill>
              <a:latin typeface="微软雅黑" panose="020B0503020204020204" pitchFamily="34" charset="-122"/>
              <a:ea typeface="微软雅黑" panose="020B0503020204020204" pitchFamily="34" charset="-122"/>
            </a:endParaRPr>
          </a:p>
          <a:p>
            <a:pPr algn="l"/>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dirty="0">
                <a:solidFill>
                  <a:srgbClr val="0066CC"/>
                </a:solidFill>
                <a:latin typeface="微软雅黑" panose="020B0503020204020204" pitchFamily="34" charset="-122"/>
                <a:ea typeface="微软雅黑" panose="020B0503020204020204" pitchFamily="34" charset="-122"/>
                <a:sym typeface="+mn-ea"/>
              </a:rPr>
              <a:t>六、违反</a:t>
            </a:r>
            <a:r>
              <a:rPr lang="en-US" altLang="zh-CN" dirty="0">
                <a:solidFill>
                  <a:srgbClr val="0066CC"/>
                </a:solidFill>
                <a:latin typeface="微软雅黑" panose="020B0503020204020204" pitchFamily="34" charset="-122"/>
                <a:ea typeface="微软雅黑" panose="020B0503020204020204" pitchFamily="34" charset="-122"/>
                <a:sym typeface="+mn-ea"/>
              </a:rPr>
              <a:t>“</a:t>
            </a:r>
            <a:r>
              <a:rPr lang="zh-CN" altLang="en-US" dirty="0">
                <a:solidFill>
                  <a:srgbClr val="0066CC"/>
                </a:solidFill>
                <a:latin typeface="微软雅黑" panose="020B0503020204020204" pitchFamily="34" charset="-122"/>
                <a:ea typeface="微软雅黑" panose="020B0503020204020204" pitchFamily="34" charset="-122"/>
                <a:sym typeface="+mn-ea"/>
              </a:rPr>
              <a:t>廉洁自律</a:t>
            </a:r>
            <a:r>
              <a:rPr lang="en-US" altLang="zh-CN" dirty="0">
                <a:solidFill>
                  <a:srgbClr val="0066CC"/>
                </a:solidFill>
                <a:latin typeface="微软雅黑" panose="020B0503020204020204" pitchFamily="34" charset="-122"/>
                <a:ea typeface="微软雅黑" panose="020B0503020204020204" pitchFamily="34" charset="-122"/>
                <a:sym typeface="+mn-ea"/>
              </a:rPr>
              <a:t>”</a:t>
            </a:r>
            <a:r>
              <a:rPr lang="zh-CN" altLang="en-US" dirty="0">
                <a:solidFill>
                  <a:srgbClr val="0066CC"/>
                </a:solidFill>
                <a:latin typeface="微软雅黑" panose="020B0503020204020204" pitchFamily="34" charset="-122"/>
                <a:ea typeface="微软雅黑" panose="020B0503020204020204" pitchFamily="34" charset="-122"/>
                <a:sym typeface="+mn-ea"/>
              </a:rPr>
              <a:t>的案例</a:t>
            </a:r>
            <a:endParaRPr lang="zh-CN"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36</a:t>
            </a:r>
            <a:endParaRPr sz="1600" b="1" dirty="0">
              <a:sym typeface="+mn-ea"/>
            </a:endParaRPr>
          </a:p>
          <a:p>
            <a:pPr algn="ctr"/>
            <a:endParaRPr sz="1800" b="1" dirty="0">
              <a:sym typeface="+mn-ea"/>
            </a:endParaRPr>
          </a:p>
          <a:p>
            <a:pPr algn="ctr"/>
            <a:r>
              <a:rPr sz="1600" dirty="0">
                <a:sym typeface="+mn-ea"/>
              </a:rPr>
              <a:t>关于对</a:t>
            </a:r>
            <a:r>
              <a:rPr lang="zh-CN" sz="1600" dirty="0">
                <a:sym typeface="+mn-ea"/>
              </a:rPr>
              <a:t>某</a:t>
            </a:r>
            <a:r>
              <a:rPr sz="1600" dirty="0">
                <a:sym typeface="+mn-ea"/>
              </a:rPr>
              <a:t>投资资讯公司采取责令改正并暂停新增客户3个月措施的决定</a:t>
            </a:r>
            <a:endParaRPr sz="1600" dirty="0">
              <a:sym typeface="+mn-ea"/>
            </a:endParaRPr>
          </a:p>
          <a:p>
            <a:pPr algn="l"/>
            <a:endParaRPr sz="1600" dirty="0">
              <a:sym typeface="+mn-ea"/>
            </a:endParaRPr>
          </a:p>
          <a:p>
            <a:pPr algn="l"/>
            <a:r>
              <a:rPr sz="1600" dirty="0">
                <a:sym typeface="+mn-ea"/>
              </a:rPr>
              <a:t>某</a:t>
            </a:r>
            <a:r>
              <a:rPr lang="zh-CN" sz="1600" dirty="0">
                <a:sym typeface="+mn-ea"/>
              </a:rPr>
              <a:t>投资资讯</a:t>
            </a:r>
            <a:r>
              <a:rPr sz="1600" dirty="0">
                <a:sym typeface="+mn-ea"/>
              </a:rPr>
              <a:t>公司：</a:t>
            </a:r>
            <a:endParaRPr sz="1600" dirty="0">
              <a:sym typeface="+mn-ea"/>
            </a:endParaRPr>
          </a:p>
          <a:p>
            <a:pPr algn="l"/>
            <a:r>
              <a:rPr sz="1600" dirty="0">
                <a:sym typeface="+mn-ea"/>
              </a:rPr>
              <a:t>　　经查，你公司存在以下违规行为：</a:t>
            </a:r>
            <a:r>
              <a:rPr lang="en-US" sz="1600" dirty="0">
                <a:sym typeface="+mn-ea"/>
              </a:rPr>
              <a:t>……</a:t>
            </a:r>
            <a:r>
              <a:rPr sz="1600" dirty="0">
                <a:sym typeface="+mn-ea"/>
              </a:rPr>
              <a:t>二是廉洁从业内控机制不健全，</a:t>
            </a:r>
            <a:r>
              <a:rPr sz="1600" b="1" dirty="0">
                <a:solidFill>
                  <a:srgbClr val="1D41D5"/>
                </a:solidFill>
                <a:sym typeface="+mn-ea"/>
              </a:rPr>
              <a:t>未将廉洁从业纳入员工管理体系，未开展覆盖全体工作人员的廉洁培训和教育</a:t>
            </a:r>
            <a:r>
              <a:rPr sz="1600" dirty="0">
                <a:sym typeface="+mn-ea"/>
              </a:rPr>
              <a:t>，未按规定传达廉洁从业要求，</a:t>
            </a:r>
            <a:r>
              <a:rPr sz="1600" b="1" dirty="0">
                <a:solidFill>
                  <a:srgbClr val="FF0000"/>
                </a:solidFill>
                <a:sym typeface="+mn-ea"/>
              </a:rPr>
              <a:t>未开展廉洁从业内部检查</a:t>
            </a:r>
            <a:r>
              <a:rPr sz="1600" dirty="0">
                <a:sym typeface="+mn-ea"/>
              </a:rPr>
              <a:t>，</a:t>
            </a:r>
            <a:r>
              <a:rPr sz="1600" b="1" dirty="0">
                <a:solidFill>
                  <a:srgbClr val="1D41D5"/>
                </a:solidFill>
                <a:sym typeface="+mn-ea"/>
              </a:rPr>
              <a:t>未报送廉洁从业管理情况报告，公司员工存在违反廉洁从业要求的言论</a:t>
            </a:r>
            <a:r>
              <a:rPr sz="1600" dirty="0">
                <a:sym typeface="+mn-ea"/>
              </a:rPr>
              <a:t>。</a:t>
            </a:r>
            <a:endParaRPr sz="1600" dirty="0">
              <a:sym typeface="+mn-ea"/>
            </a:endParaRPr>
          </a:p>
          <a:p>
            <a:pPr algn="l"/>
            <a:r>
              <a:rPr sz="1600" dirty="0">
                <a:sym typeface="+mn-ea"/>
              </a:rPr>
              <a:t>　　上述问题违反了</a:t>
            </a:r>
            <a:r>
              <a:rPr lang="en-US" sz="1600" dirty="0">
                <a:sym typeface="+mn-ea"/>
              </a:rPr>
              <a:t>……</a:t>
            </a:r>
            <a:r>
              <a:rPr sz="1600" dirty="0">
                <a:sym typeface="+mn-ea"/>
              </a:rPr>
              <a:t>《证券期货经营机构及其工作人员廉洁从业规定》（证监会令第202号）第七条、第十四条、第十五条</a:t>
            </a:r>
            <a:r>
              <a:rPr lang="en-US" altLang="zh-CN" sz="1600" dirty="0">
                <a:solidFill>
                  <a:schemeClr val="tx1"/>
                </a:solidFill>
                <a:latin typeface="微软雅黑" panose="020B0503020204020204" pitchFamily="34" charset="-122"/>
                <a:ea typeface="微软雅黑" panose="020B0503020204020204" pitchFamily="34" charset="-122"/>
              </a:rPr>
              <a:t>......  </a:t>
            </a:r>
            <a:endParaRPr lang="en-US" altLang="zh-CN" sz="16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endParaRPr lang="en-US" altLang="zh-CN" sz="16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200" dirty="0">
                <a:solidFill>
                  <a:schemeClr val="tx1"/>
                </a:solidFill>
                <a:latin typeface="微软雅黑" panose="020B0503020204020204" pitchFamily="34" charset="-122"/>
                <a:ea typeface="微软雅黑" panose="020B0503020204020204" pitchFamily="34" charset="-122"/>
              </a:rPr>
              <a:t>陕西</a:t>
            </a:r>
            <a:r>
              <a:rPr lang="en-US" altLang="zh-CN"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2024年7月29日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550910" cy="4356100"/>
          </a:xfrm>
          <a:prstGeom prst="rect">
            <a:avLst/>
          </a:prstGeom>
          <a:noFill/>
          <a:ln w="9525">
            <a:noFill/>
          </a:ln>
        </p:spPr>
        <p:txBody>
          <a:bodyPr wrap="square">
            <a:noAutofit/>
          </a:bodyPr>
          <a:lstStyle/>
          <a:p>
            <a:pPr algn="l"/>
            <a:r>
              <a:rPr lang="zh-CN" altLang="en-US" sz="2000" dirty="0">
                <a:solidFill>
                  <a:srgbClr val="0066CC"/>
                </a:solidFill>
                <a:latin typeface="微软雅黑" panose="020B0503020204020204" pitchFamily="34" charset="-122"/>
                <a:ea typeface="微软雅黑" panose="020B0503020204020204" pitchFamily="34" charset="-122"/>
              </a:rPr>
              <a:t>廉洁从业相关规定</a:t>
            </a:r>
            <a:endParaRPr lang="zh-CN" altLang="en-US" sz="2000" dirty="0">
              <a:solidFill>
                <a:srgbClr val="0066CC"/>
              </a:solidFill>
              <a:latin typeface="微软雅黑" panose="020B0503020204020204" pitchFamily="34" charset="-122"/>
              <a:ea typeface="微软雅黑" panose="020B0503020204020204" pitchFamily="34" charset="-122"/>
            </a:endParaRPr>
          </a:p>
          <a:p>
            <a:pPr algn="l"/>
            <a:endParaRPr lang="zh-CN" altLang="en-US" sz="1200" dirty="0">
              <a:solidFill>
                <a:schemeClr val="tx1"/>
              </a:solidFill>
              <a:latin typeface="微软雅黑" panose="020B0503020204020204" pitchFamily="34" charset="-122"/>
              <a:ea typeface="微软雅黑" panose="020B0503020204020204" pitchFamily="34" charset="-122"/>
            </a:endParaRPr>
          </a:p>
          <a:p>
            <a:pPr algn="l"/>
            <a:r>
              <a:rPr lang="zh-CN" altLang="en-US" sz="1400" b="1" dirty="0">
                <a:solidFill>
                  <a:schemeClr val="tx1"/>
                </a:solidFill>
                <a:latin typeface="微软雅黑" panose="020B0503020204020204" pitchFamily="34" charset="-122"/>
                <a:ea typeface="微软雅黑" panose="020B0503020204020204" pitchFamily="34" charset="-122"/>
              </a:rPr>
              <a:t>证券期货经营机构及其工作人员廉洁从业规定</a:t>
            </a:r>
            <a:r>
              <a:rPr lang="en-US" altLang="zh-CN" sz="1400" b="1" dirty="0">
                <a:solidFill>
                  <a:schemeClr val="tx1"/>
                </a:solidFill>
                <a:latin typeface="微软雅黑" panose="020B0503020204020204" pitchFamily="34" charset="-122"/>
                <a:ea typeface="微软雅黑" panose="020B0503020204020204" pitchFamily="34" charset="-122"/>
              </a:rPr>
              <a:t> 2022</a:t>
            </a:r>
            <a:endParaRPr lang="zh-CN" altLang="en-US" sz="1400" b="1" dirty="0">
              <a:solidFill>
                <a:schemeClr val="tx1"/>
              </a:solidFill>
              <a:latin typeface="微软雅黑" panose="020B0503020204020204" pitchFamily="34" charset="-122"/>
              <a:ea typeface="微软雅黑" panose="020B0503020204020204" pitchFamily="34" charset="-122"/>
            </a:endParaRPr>
          </a:p>
          <a:p>
            <a:pPr algn="l"/>
            <a:r>
              <a:rPr lang="zh-CN" altLang="en-US" sz="1400" dirty="0">
                <a:solidFill>
                  <a:schemeClr val="tx1"/>
                </a:solidFill>
                <a:latin typeface="微软雅黑" panose="020B0503020204020204" pitchFamily="34" charset="-122"/>
                <a:ea typeface="微软雅黑" panose="020B0503020204020204" pitchFamily="34" charset="-122"/>
              </a:rPr>
              <a:t>第七条第二款</a:t>
            </a:r>
            <a:r>
              <a:rPr lang="en-US" altLang="zh-CN" sz="1400" dirty="0">
                <a:solidFill>
                  <a:schemeClr val="tx1"/>
                </a:solidFill>
                <a:latin typeface="微软雅黑" panose="020B0503020204020204" pitchFamily="34" charset="-122"/>
                <a:ea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rPr>
              <a:t>　　证券期货经营机构应当</a:t>
            </a:r>
            <a:r>
              <a:rPr lang="zh-CN" altLang="en-US" sz="1400" b="1" dirty="0">
                <a:solidFill>
                  <a:srgbClr val="FF0000"/>
                </a:solidFill>
                <a:latin typeface="微软雅黑" panose="020B0503020204020204" pitchFamily="34" charset="-122"/>
                <a:ea typeface="微软雅黑" panose="020B0503020204020204" pitchFamily="34" charset="-122"/>
              </a:rPr>
              <a:t>将工作人员廉洁从业纳入工作人员管理体系，在遇有人员聘用、晋级、提拔、离职以及考核、审计、稽核等情形时，对其廉洁从业情况予以考察评估</a:t>
            </a:r>
            <a:r>
              <a:rPr lang="zh-CN" altLang="en-US" sz="1400" dirty="0">
                <a:solidFill>
                  <a:schemeClr val="tx1"/>
                </a:solidFill>
                <a:latin typeface="微软雅黑" panose="020B0503020204020204" pitchFamily="34" charset="-122"/>
                <a:ea typeface="微软雅黑" panose="020B0503020204020204" pitchFamily="34" charset="-122"/>
              </a:rPr>
              <a:t>。</a:t>
            </a:r>
            <a:endParaRPr lang="zh-CN" altLang="en-US" sz="1400" dirty="0">
              <a:solidFill>
                <a:schemeClr val="tx1"/>
              </a:solidFill>
              <a:latin typeface="微软雅黑" panose="020B0503020204020204" pitchFamily="34" charset="-122"/>
              <a:ea typeface="微软雅黑" panose="020B0503020204020204" pitchFamily="34" charset="-122"/>
            </a:endParaRPr>
          </a:p>
          <a:p>
            <a:pPr algn="l"/>
            <a:endParaRPr lang="zh-CN" altLang="en-US" sz="1400" dirty="0">
              <a:solidFill>
                <a:schemeClr val="tx1"/>
              </a:solidFill>
              <a:latin typeface="微软雅黑" panose="020B0503020204020204" pitchFamily="34" charset="-122"/>
              <a:ea typeface="微软雅黑" panose="020B0503020204020204" pitchFamily="34" charset="-122"/>
            </a:endParaRPr>
          </a:p>
          <a:p>
            <a:pPr algn="l"/>
            <a:r>
              <a:rPr lang="zh-CN" altLang="en-US" sz="1400" dirty="0">
                <a:solidFill>
                  <a:schemeClr val="tx1"/>
                </a:solidFill>
                <a:latin typeface="微软雅黑" panose="020B0503020204020204" pitchFamily="34" charset="-122"/>
                <a:ea typeface="微软雅黑" panose="020B0503020204020204" pitchFamily="34" charset="-122"/>
              </a:rPr>
              <a:t>第十四条第一款　证券期货经营机构应当定期或者不定期开展廉洁从业内部检查，对发现的问题及时整改，对责任人严肃处理。</a:t>
            </a:r>
            <a:endParaRPr lang="zh-CN" altLang="en-US" sz="1400" dirty="0">
              <a:solidFill>
                <a:schemeClr val="tx1"/>
              </a:solidFill>
              <a:latin typeface="微软雅黑" panose="020B0503020204020204" pitchFamily="34" charset="-122"/>
              <a:ea typeface="微软雅黑" panose="020B0503020204020204" pitchFamily="34" charset="-122"/>
            </a:endParaRPr>
          </a:p>
          <a:p>
            <a:pPr algn="l"/>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zh-CN" altLang="en-US" sz="1400" dirty="0">
                <a:solidFill>
                  <a:schemeClr val="tx1"/>
                </a:solidFill>
                <a:latin typeface="微软雅黑" panose="020B0503020204020204" pitchFamily="34" charset="-122"/>
                <a:ea typeface="微软雅黑" panose="020B0503020204020204" pitchFamily="34" charset="-122"/>
              </a:rPr>
              <a:t>第十五条第一款　证券期货经营机构应当于</a:t>
            </a:r>
            <a:r>
              <a:rPr lang="zh-CN" altLang="en-US" sz="1400" b="1" dirty="0">
                <a:solidFill>
                  <a:srgbClr val="FF0000"/>
                </a:solidFill>
                <a:latin typeface="微软雅黑" panose="020B0503020204020204" pitchFamily="34" charset="-122"/>
                <a:ea typeface="微软雅黑" panose="020B0503020204020204" pitchFamily="34" charset="-122"/>
              </a:rPr>
              <a:t>每年</a:t>
            </a:r>
            <a:r>
              <a:rPr lang="en-US" altLang="zh-CN" sz="1400" b="1" dirty="0">
                <a:solidFill>
                  <a:srgbClr val="FF0000"/>
                </a:solidFill>
                <a:latin typeface="微软雅黑" panose="020B0503020204020204" pitchFamily="34" charset="-122"/>
                <a:ea typeface="微软雅黑" panose="020B0503020204020204" pitchFamily="34" charset="-122"/>
              </a:rPr>
              <a:t>4</a:t>
            </a:r>
            <a:r>
              <a:rPr lang="zh-CN" altLang="en-US" sz="1400" b="1" dirty="0">
                <a:solidFill>
                  <a:srgbClr val="FF0000"/>
                </a:solidFill>
                <a:latin typeface="微软雅黑" panose="020B0503020204020204" pitchFamily="34" charset="-122"/>
                <a:ea typeface="微软雅黑" panose="020B0503020204020204" pitchFamily="34" charset="-122"/>
              </a:rPr>
              <a:t>月</a:t>
            </a:r>
            <a:r>
              <a:rPr lang="en-US" altLang="zh-CN" sz="1400" b="1" dirty="0">
                <a:solidFill>
                  <a:srgbClr val="FF0000"/>
                </a:solidFill>
                <a:latin typeface="微软雅黑" panose="020B0503020204020204" pitchFamily="34" charset="-122"/>
                <a:ea typeface="微软雅黑" panose="020B0503020204020204" pitchFamily="34" charset="-122"/>
              </a:rPr>
              <a:t>30</a:t>
            </a:r>
            <a:r>
              <a:rPr lang="zh-CN" altLang="en-US" sz="1400" b="1" dirty="0">
                <a:solidFill>
                  <a:srgbClr val="FF0000"/>
                </a:solidFill>
                <a:latin typeface="微软雅黑" panose="020B0503020204020204" pitchFamily="34" charset="-122"/>
                <a:ea typeface="微软雅黑" panose="020B0503020204020204" pitchFamily="34" charset="-122"/>
              </a:rPr>
              <a:t>日前，向中国证监会有关派出机构报送上年度廉洁从业管理情况报告</a:t>
            </a:r>
            <a:r>
              <a:rPr lang="zh-CN" altLang="en-US" sz="1400" dirty="0">
                <a:solidFill>
                  <a:schemeClr val="tx1"/>
                </a:solidFill>
                <a:latin typeface="微软雅黑" panose="020B0503020204020204" pitchFamily="34" charset="-122"/>
                <a:ea typeface="微软雅黑" panose="020B0503020204020204" pitchFamily="34" charset="-122"/>
              </a:rPr>
              <a:t>。</a:t>
            </a:r>
            <a:endParaRPr lang="zh-CN" altLang="en-US" sz="1400" dirty="0">
              <a:solidFill>
                <a:schemeClr val="tx1"/>
              </a:solidFill>
              <a:latin typeface="微软雅黑" panose="020B0503020204020204" pitchFamily="34" charset="-122"/>
              <a:ea typeface="微软雅黑" panose="020B0503020204020204" pitchFamily="34" charset="-122"/>
            </a:endParaRPr>
          </a:p>
          <a:p>
            <a:pPr algn="l"/>
            <a:endParaRPr lang="zh-CN" altLang="en-US" sz="1400" dirty="0">
              <a:solidFill>
                <a:schemeClr val="tx1"/>
              </a:solidFill>
              <a:latin typeface="微软雅黑" panose="020B0503020204020204" pitchFamily="34" charset="-122"/>
              <a:ea typeface="微软雅黑" panose="020B0503020204020204" pitchFamily="34" charset="-122"/>
            </a:endParaRPr>
          </a:p>
          <a:p>
            <a:pPr algn="l"/>
            <a:endParaRPr lang="zh-CN" altLang="en-US" sz="1400" dirty="0">
              <a:solidFill>
                <a:schemeClr val="tx1"/>
              </a:solidFill>
              <a:latin typeface="微软雅黑" panose="020B0503020204020204" pitchFamily="34" charset="-122"/>
              <a:ea typeface="微软雅黑" panose="020B0503020204020204" pitchFamily="34" charset="-122"/>
            </a:endParaRPr>
          </a:p>
          <a:p>
            <a:pPr algn="l"/>
            <a:r>
              <a:rPr lang="zh-CN" altLang="en-US" sz="1400" b="1" dirty="0">
                <a:solidFill>
                  <a:schemeClr val="tx1"/>
                </a:solidFill>
                <a:latin typeface="微软雅黑" panose="020B0503020204020204" pitchFamily="34" charset="-122"/>
                <a:ea typeface="微软雅黑" panose="020B0503020204020204" pitchFamily="34" charset="-122"/>
              </a:rPr>
              <a:t>证券经营机构及其工作人员廉洁从业实施细则</a:t>
            </a:r>
            <a:r>
              <a:rPr lang="en-US" altLang="zh-CN" sz="1400" b="1" dirty="0">
                <a:solidFill>
                  <a:schemeClr val="tx1"/>
                </a:solidFill>
                <a:latin typeface="微软雅黑" panose="020B0503020204020204" pitchFamily="34" charset="-122"/>
                <a:ea typeface="微软雅黑" panose="020B0503020204020204" pitchFamily="34" charset="-122"/>
              </a:rPr>
              <a:t> 2023</a:t>
            </a:r>
            <a:endParaRPr lang="zh-CN" altLang="en-US" sz="1400" b="1" dirty="0">
              <a:solidFill>
                <a:schemeClr val="tx1"/>
              </a:solidFill>
              <a:latin typeface="微软雅黑" panose="020B0503020204020204" pitchFamily="34" charset="-122"/>
              <a:ea typeface="微软雅黑" panose="020B0503020204020204" pitchFamily="34" charset="-122"/>
            </a:endParaRPr>
          </a:p>
          <a:p>
            <a:pPr algn="l"/>
            <a:r>
              <a:rPr lang="zh-CN" altLang="en-US" sz="1400" dirty="0">
                <a:latin typeface="微软雅黑" panose="020B0503020204020204" pitchFamily="34" charset="-122"/>
                <a:ea typeface="微软雅黑" panose="020B0503020204020204" pitchFamily="34" charset="-122"/>
              </a:rPr>
              <a:t> 第十二条  证券经营机构应当指定专门部门对本机构及其工作人员的廉洁从业情况进行监督，</a:t>
            </a:r>
            <a:r>
              <a:rPr lang="zh-CN" altLang="en-US" sz="1400" b="1" dirty="0">
                <a:solidFill>
                  <a:srgbClr val="FF0000"/>
                </a:solidFill>
                <a:latin typeface="微软雅黑" panose="020B0503020204020204" pitchFamily="34" charset="-122"/>
                <a:ea typeface="微软雅黑" panose="020B0503020204020204" pitchFamily="34" charset="-122"/>
              </a:rPr>
              <a:t>每年至少开展一次廉洁从业内部专项检查</a:t>
            </a:r>
            <a:r>
              <a:rPr lang="zh-CN" altLang="en-US" sz="1400" dirty="0">
                <a:latin typeface="微软雅黑" panose="020B0503020204020204" pitchFamily="34" charset="-122"/>
                <a:ea typeface="微软雅黑" panose="020B0503020204020204" pitchFamily="34" charset="-122"/>
              </a:rPr>
              <a:t>，对发现的问题及时整改，对责任人按照有关规定严肃处理。责任人为中共党员的，同时按照党的纪律要求进行处理。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七、违反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依法合规</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37</a:t>
            </a:r>
            <a:endParaRPr sz="1600" b="1" dirty="0">
              <a:sym typeface="+mn-ea"/>
            </a:endParaRPr>
          </a:p>
          <a:p>
            <a:pPr algn="ctr"/>
            <a:r>
              <a:rPr lang="zh-CN" altLang="en-US" sz="1600" b="1" dirty="0">
                <a:sym typeface="+mn-ea"/>
              </a:rPr>
              <a:t>深圳证监局关于对某公司深圳深南大道证券营业部采取出具警示函措施的决定</a:t>
            </a:r>
            <a:endParaRPr lang="zh-CN" altLang="en-US" sz="1600" b="1" dirty="0">
              <a:sym typeface="+mn-ea"/>
            </a:endParaRPr>
          </a:p>
          <a:p>
            <a:pPr algn="l"/>
            <a:endParaRPr sz="1600" dirty="0">
              <a:sym typeface="+mn-ea"/>
            </a:endParaRPr>
          </a:p>
          <a:p>
            <a:pPr algn="l">
              <a:lnSpc>
                <a:spcPct val="150000"/>
              </a:lnSpc>
            </a:pPr>
            <a:r>
              <a:rPr lang="zh-CN" altLang="en-US" sz="1600" dirty="0">
                <a:solidFill>
                  <a:schemeClr val="tx1"/>
                </a:solidFill>
              </a:rPr>
              <a:t>某公司深圳深南大道证券营业部：</a:t>
            </a:r>
            <a:endParaRPr lang="zh-CN" altLang="en-US" sz="1600" dirty="0">
              <a:solidFill>
                <a:schemeClr val="tx1"/>
              </a:solidFill>
            </a:endParaRPr>
          </a:p>
          <a:p>
            <a:pPr algn="l">
              <a:lnSpc>
                <a:spcPct val="150000"/>
              </a:lnSpc>
            </a:pPr>
            <a:r>
              <a:rPr lang="en-US" altLang="zh-CN" sz="1600" dirty="0">
                <a:solidFill>
                  <a:schemeClr val="tx1"/>
                </a:solidFill>
              </a:rPr>
              <a:t>      </a:t>
            </a:r>
            <a:r>
              <a:rPr lang="zh-CN" altLang="en-US" sz="1600" dirty="0">
                <a:solidFill>
                  <a:schemeClr val="tx1"/>
                </a:solidFill>
              </a:rPr>
              <a:t>经查，你营业部在</a:t>
            </a:r>
            <a:r>
              <a:rPr lang="en-US" altLang="zh-CN" sz="1600" dirty="0">
                <a:solidFill>
                  <a:schemeClr val="tx1"/>
                </a:solidFill>
              </a:rPr>
              <a:t>2019</a:t>
            </a:r>
            <a:r>
              <a:rPr lang="zh-CN" altLang="en-US" sz="1600" dirty="0">
                <a:solidFill>
                  <a:schemeClr val="tx1"/>
                </a:solidFill>
              </a:rPr>
              <a:t>年与外部机构合作举办客户培训交流会，涉及讲解证券行情走势等相关内容</a:t>
            </a:r>
            <a:r>
              <a:rPr lang="en-US" altLang="zh-CN" sz="1600" dirty="0">
                <a:solidFill>
                  <a:schemeClr val="tx1"/>
                </a:solidFill>
              </a:rPr>
              <a:t>,</a:t>
            </a:r>
            <a:r>
              <a:rPr lang="zh-CN" altLang="en-US" sz="1600" b="1" dirty="0">
                <a:solidFill>
                  <a:srgbClr val="FF0000"/>
                </a:solidFill>
              </a:rPr>
              <a:t>你营业部未对活动开展、议程、内容、讲师资质等进行合规审核</a:t>
            </a:r>
            <a:r>
              <a:rPr lang="zh-CN" altLang="en-US" sz="1600" dirty="0">
                <a:solidFill>
                  <a:schemeClr val="tx1"/>
                </a:solidFill>
              </a:rPr>
              <a:t>。</a:t>
            </a:r>
            <a:endParaRPr lang="zh-CN" altLang="en-US" sz="1600" dirty="0">
              <a:solidFill>
                <a:schemeClr val="tx1"/>
              </a:solidFill>
            </a:endParaRPr>
          </a:p>
          <a:p>
            <a:pPr algn="l">
              <a:lnSpc>
                <a:spcPct val="150000"/>
              </a:lnSpc>
            </a:pPr>
            <a:r>
              <a:rPr lang="en-US" altLang="zh-CN" sz="1600" dirty="0">
                <a:solidFill>
                  <a:schemeClr val="tx1"/>
                </a:solidFill>
              </a:rPr>
              <a:t>     </a:t>
            </a:r>
            <a:r>
              <a:rPr lang="zh-CN" altLang="en-US" sz="1600" dirty="0">
                <a:solidFill>
                  <a:schemeClr val="tx1"/>
                </a:solidFill>
              </a:rPr>
              <a:t>上述行为违反了《证券公司和证券投资基金管理公司合规管理办法》（证监会令第</a:t>
            </a:r>
            <a:r>
              <a:rPr lang="en-US" altLang="zh-CN" sz="1600" dirty="0">
                <a:solidFill>
                  <a:schemeClr val="tx1"/>
                </a:solidFill>
              </a:rPr>
              <a:t>133</a:t>
            </a:r>
            <a:r>
              <a:rPr lang="zh-CN" altLang="en-US" sz="1600" dirty="0">
                <a:solidFill>
                  <a:schemeClr val="tx1"/>
                </a:solidFill>
              </a:rPr>
              <a:t>号）第三条的规定</a:t>
            </a:r>
            <a:r>
              <a:rPr sz="1600" dirty="0">
                <a:solidFill>
                  <a:schemeClr val="tx1"/>
                </a:solidFill>
              </a:rPr>
              <a:t>……</a:t>
            </a:r>
            <a:endParaRPr sz="1600" dirty="0">
              <a:solidFill>
                <a:schemeClr val="tx1"/>
              </a:solidFill>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200" dirty="0">
                <a:solidFill>
                  <a:schemeClr val="tx1"/>
                </a:solidFill>
                <a:latin typeface="微软雅黑" panose="020B0503020204020204" pitchFamily="34" charset="-122"/>
                <a:ea typeface="微软雅黑" panose="020B0503020204020204" pitchFamily="34" charset="-122"/>
              </a:rPr>
              <a:t>深圳</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  2024年4月19日  </a:t>
            </a:r>
            <a:r>
              <a:rPr lang="en-US" altLang="zh-CN" sz="1200" dirty="0">
                <a:solidFill>
                  <a:srgbClr val="0066CC"/>
                </a:solidFill>
                <a:latin typeface="微软雅黑" panose="020B0503020204020204" pitchFamily="34" charset="-122"/>
                <a:ea typeface="微软雅黑" panose="020B0503020204020204" pitchFamily="34" charset="-122"/>
              </a:rPr>
              <a:t> </a:t>
            </a:r>
            <a:endParaRPr lang="en-US" altLang="zh-CN" sz="1200" dirty="0">
              <a:solidFill>
                <a:srgbClr val="0066CC"/>
              </a:solidFill>
              <a:latin typeface="微软雅黑" panose="020B0503020204020204" pitchFamily="34" charset="-122"/>
              <a:ea typeface="微软雅黑" panose="020B0503020204020204" pitchFamily="34" charset="-122"/>
            </a:endParaRPr>
          </a:p>
          <a:p>
            <a:pPr algn="l"/>
            <a:endParaRPr lang="zh-CN" altLang="en-US" sz="1200" b="1" dirty="0">
              <a:solidFill>
                <a:srgbClr val="0066CC"/>
              </a:solidFill>
              <a:latin typeface="微软雅黑" panose="020B0503020204020204" pitchFamily="34" charset="-122"/>
              <a:ea typeface="微软雅黑" panose="020B0503020204020204" pitchFamily="34" charset="-122"/>
            </a:endParaRPr>
          </a:p>
          <a:p>
            <a:pPr algn="l"/>
            <a:endParaRPr lang="zh-CN" altLang="en-US" sz="1200" b="1" dirty="0">
              <a:solidFill>
                <a:srgbClr val="0066CC"/>
              </a:solidFill>
              <a:latin typeface="微软雅黑" panose="020B0503020204020204" pitchFamily="34" charset="-122"/>
              <a:ea typeface="微软雅黑" panose="020B0503020204020204" pitchFamily="34" charset="-122"/>
            </a:endParaRPr>
          </a:p>
          <a:p>
            <a:pPr algn="l"/>
            <a:r>
              <a:rPr lang="zh-CN" altLang="en-US" sz="1400" b="1" dirty="0">
                <a:solidFill>
                  <a:srgbClr val="0066CC"/>
                </a:solidFill>
                <a:latin typeface="微软雅黑" panose="020B0503020204020204" pitchFamily="34" charset="-122"/>
                <a:ea typeface="微软雅黑" panose="020B0503020204020204" pitchFamily="34" charset="-122"/>
              </a:rPr>
              <a:t>相关规定</a:t>
            </a:r>
            <a:r>
              <a:rPr lang="zh-CN" altLang="en-US" sz="1400" dirty="0">
                <a:solidFill>
                  <a:srgbClr val="0066CC"/>
                </a:solidFill>
                <a:latin typeface="微软雅黑" panose="020B0503020204020204" pitchFamily="34" charset="-122"/>
                <a:ea typeface="微软雅黑" panose="020B0503020204020204" pitchFamily="34" charset="-122"/>
              </a:rPr>
              <a:t>：</a:t>
            </a:r>
            <a:r>
              <a:rPr lang="en-US" altLang="zh-CN" sz="1200" dirty="0">
                <a:solidFill>
                  <a:srgbClr val="0066CC"/>
                </a:solidFill>
                <a:latin typeface="微软雅黑" panose="020B0503020204020204" pitchFamily="34" charset="-122"/>
                <a:ea typeface="微软雅黑" panose="020B0503020204020204" pitchFamily="34" charset="-122"/>
              </a:rPr>
              <a:t> </a:t>
            </a:r>
            <a:r>
              <a:rPr lang="zh-CN" altLang="en-US" sz="1400" dirty="0">
                <a:latin typeface="微软雅黑" panose="020B0503020204020204" pitchFamily="34" charset="-122"/>
                <a:ea typeface="微软雅黑" panose="020B0503020204020204" pitchFamily="34" charset="-122"/>
              </a:rPr>
              <a:t>第三条　证券基金经营机构的</a:t>
            </a:r>
            <a:r>
              <a:rPr lang="zh-CN" altLang="en-US" sz="1400" b="1" dirty="0">
                <a:solidFill>
                  <a:srgbClr val="AB33EF"/>
                </a:solidFill>
                <a:latin typeface="微软雅黑" panose="020B0503020204020204" pitchFamily="34" charset="-122"/>
                <a:ea typeface="微软雅黑" panose="020B0503020204020204" pitchFamily="34" charset="-122"/>
              </a:rPr>
              <a:t>合规管理应当覆盖所有业务，</a:t>
            </a:r>
            <a:r>
              <a:rPr lang="zh-CN" altLang="en-US" sz="1400" dirty="0">
                <a:solidFill>
                  <a:schemeClr val="tx1"/>
                </a:solidFill>
                <a:latin typeface="微软雅黑" panose="020B0503020204020204" pitchFamily="34" charset="-122"/>
                <a:ea typeface="微软雅黑" panose="020B0503020204020204" pitchFamily="34" charset="-122"/>
              </a:rPr>
              <a:t>各部门、各分支机构、各层级子公司和全体工作人员</a:t>
            </a:r>
            <a:r>
              <a:rPr lang="zh-CN" altLang="en-US" sz="1400" b="1" dirty="0">
                <a:solidFill>
                  <a:srgbClr val="AB33EF"/>
                </a:solidFill>
                <a:latin typeface="微软雅黑" panose="020B0503020204020204" pitchFamily="34" charset="-122"/>
                <a:ea typeface="微软雅黑" panose="020B0503020204020204" pitchFamily="34" charset="-122"/>
              </a:rPr>
              <a:t>，贯穿决策、执行、监督、反馈等各个环节</a:t>
            </a:r>
            <a:r>
              <a:rPr lang="zh-CN" altLang="en-US" sz="1200" dirty="0">
                <a:solidFill>
                  <a:srgbClr val="0066CC"/>
                </a:solidFill>
                <a:latin typeface="微软雅黑" panose="020B0503020204020204" pitchFamily="34" charset="-122"/>
                <a:ea typeface="微软雅黑" panose="020B0503020204020204" pitchFamily="34" charset="-122"/>
              </a:rPr>
              <a:t>。</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477520" y="652780"/>
            <a:ext cx="8199755" cy="4356100"/>
          </a:xfrm>
          <a:prstGeom prst="rect">
            <a:avLst/>
          </a:prstGeom>
          <a:noFill/>
          <a:ln w="9525">
            <a:noFill/>
          </a:ln>
        </p:spPr>
        <p:txBody>
          <a:bodyPr wrap="square">
            <a:noAutofit/>
          </a:bodyPr>
          <a:lstStyle/>
          <a:p>
            <a:r>
              <a:rPr lang="zh-CN" dirty="0">
                <a:solidFill>
                  <a:srgbClr val="1D41D5"/>
                </a:solidFill>
                <a:latin typeface="微软雅黑" panose="020B0503020204020204" pitchFamily="34" charset="-122"/>
                <a:ea typeface="微软雅黑" panose="020B0503020204020204" pitchFamily="34" charset="-122"/>
                <a:sym typeface="+mn-ea"/>
              </a:rPr>
              <a:t>二、违反</a:t>
            </a:r>
            <a:r>
              <a:rPr lang="en-US" altLang="zh-CN" dirty="0">
                <a:solidFill>
                  <a:srgbClr val="1D41D5"/>
                </a:solidFill>
                <a:latin typeface="微软雅黑" panose="020B0503020204020204" pitchFamily="34" charset="-122"/>
                <a:ea typeface="微软雅黑" panose="020B0503020204020204" pitchFamily="34" charset="-122"/>
                <a:sym typeface="+mn-ea"/>
              </a:rPr>
              <a:t>“</a:t>
            </a:r>
            <a:r>
              <a:rPr lang="zh-CN" dirty="0">
                <a:solidFill>
                  <a:srgbClr val="1D41D5"/>
                </a:solidFill>
                <a:latin typeface="微软雅黑" panose="020B0503020204020204" pitchFamily="34" charset="-122"/>
                <a:ea typeface="微软雅黑" panose="020B0503020204020204" pitchFamily="34" charset="-122"/>
                <a:sym typeface="+mn-ea"/>
              </a:rPr>
              <a:t>诚实守信</a:t>
            </a:r>
            <a:r>
              <a:rPr lang="en-US" altLang="zh-CN" dirty="0">
                <a:solidFill>
                  <a:srgbClr val="1D41D5"/>
                </a:solidFill>
                <a:latin typeface="微软雅黑" panose="020B0503020204020204" pitchFamily="34" charset="-122"/>
                <a:ea typeface="微软雅黑" panose="020B0503020204020204" pitchFamily="34" charset="-122"/>
                <a:sym typeface="+mn-ea"/>
              </a:rPr>
              <a:t>”</a:t>
            </a:r>
            <a:r>
              <a:rPr lang="zh-CN" dirty="0">
                <a:solidFill>
                  <a:srgbClr val="1D41D5"/>
                </a:solidFill>
                <a:latin typeface="微软雅黑" panose="020B0503020204020204" pitchFamily="34" charset="-122"/>
                <a:ea typeface="微软雅黑" panose="020B0503020204020204" pitchFamily="34" charset="-122"/>
                <a:sym typeface="+mn-ea"/>
              </a:rPr>
              <a:t>的案例</a:t>
            </a:r>
            <a:endParaRPr lang="zh-CN" dirty="0">
              <a:solidFill>
                <a:srgbClr val="1D41D5"/>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1</a:t>
            </a:r>
            <a:r>
              <a:rPr lang="en-US" altLang="zh-CN" sz="1600" dirty="0">
                <a:solidFill>
                  <a:srgbClr val="AB33EF"/>
                </a:solidFill>
                <a:latin typeface="微软雅黑" panose="020B0503020204020204" pitchFamily="34" charset="-122"/>
                <a:ea typeface="微软雅黑" panose="020B0503020204020204" pitchFamily="34" charset="-122"/>
                <a:sym typeface="+mn-ea"/>
              </a:rPr>
              <a:t> </a:t>
            </a:r>
            <a:endParaRPr sz="1800" b="1" dirty="0">
              <a:sym typeface="+mn-ea"/>
            </a:endParaRPr>
          </a:p>
          <a:p>
            <a:pPr algn="ctr"/>
            <a:r>
              <a:rPr lang="zh-CN" altLang="en-US" sz="1400" dirty="0">
                <a:solidFill>
                  <a:schemeClr val="tx1"/>
                </a:solidFill>
              </a:rPr>
              <a:t>关于对陈某采取责令改正措施的决定</a:t>
            </a:r>
            <a:endParaRPr lang="zh-CN" altLang="en-US" sz="1400" dirty="0">
              <a:solidFill>
                <a:schemeClr val="tx1"/>
              </a:solidFill>
            </a:endParaRPr>
          </a:p>
          <a:p>
            <a:pPr algn="l"/>
            <a:r>
              <a:rPr lang="zh-CN" altLang="en-US" sz="1400" dirty="0">
                <a:solidFill>
                  <a:schemeClr val="tx1"/>
                </a:solidFill>
              </a:rPr>
              <a:t>陈某：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经查，发现你存在以下问题：</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一、未在中国证券业协会注册登记为证券投资顾问的情况下，向投资者开展投资顾问业务。</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600" dirty="0">
                <a:solidFill>
                  <a:schemeClr val="tx1"/>
                </a:solidFill>
              </a:rPr>
              <a:t>二、</a:t>
            </a:r>
            <a:r>
              <a:rPr lang="en-US" altLang="zh-CN" sz="1600" b="1" dirty="0">
                <a:solidFill>
                  <a:schemeClr val="tx1"/>
                </a:solidFill>
              </a:rPr>
              <a:t>2023</a:t>
            </a:r>
            <a:r>
              <a:rPr lang="zh-CN" altLang="en-US" sz="1600" b="1" dirty="0">
                <a:solidFill>
                  <a:schemeClr val="tx1"/>
                </a:solidFill>
              </a:rPr>
              <a:t>年入职某证券股份有限公司重庆新溉大道证券营业部时</a:t>
            </a:r>
            <a:r>
              <a:rPr lang="zh-CN" altLang="en-US" sz="1600" b="1" dirty="0">
                <a:solidFill>
                  <a:srgbClr val="FF0000"/>
                </a:solidFill>
              </a:rPr>
              <a:t>虚构个别工作经历</a:t>
            </a:r>
            <a:r>
              <a:rPr lang="zh-CN" altLang="en-US" sz="1400" dirty="0">
                <a:solidFill>
                  <a:schemeClr val="tx1"/>
                </a:solidFill>
              </a:rPr>
              <a:t>。</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以上行为违反了《证券、期货投资咨询管理暂行办法》（证委发〔</a:t>
            </a:r>
            <a:r>
              <a:rPr lang="en-US" altLang="zh-CN" sz="1400" dirty="0">
                <a:solidFill>
                  <a:schemeClr val="tx1"/>
                </a:solidFill>
              </a:rPr>
              <a:t>1997</a:t>
            </a:r>
            <a:r>
              <a:rPr lang="zh-CN" altLang="en-US" sz="1400" dirty="0">
                <a:solidFill>
                  <a:schemeClr val="tx1"/>
                </a:solidFill>
              </a:rPr>
              <a:t>〕</a:t>
            </a:r>
            <a:r>
              <a:rPr lang="en-US" altLang="zh-CN" sz="1400" dirty="0">
                <a:solidFill>
                  <a:schemeClr val="tx1"/>
                </a:solidFill>
              </a:rPr>
              <a:t>96</a:t>
            </a:r>
            <a:r>
              <a:rPr lang="zh-CN" altLang="en-US" sz="1400" dirty="0">
                <a:solidFill>
                  <a:schemeClr val="tx1"/>
                </a:solidFill>
              </a:rPr>
              <a:t>号）第三条第一款、《证券基金经营机构董事、监事、高级管理人员及从业人员监督管理办法》（证监会令第</a:t>
            </a:r>
            <a:r>
              <a:rPr lang="en-US" altLang="zh-CN" sz="1400" dirty="0">
                <a:solidFill>
                  <a:schemeClr val="tx1"/>
                </a:solidFill>
              </a:rPr>
              <a:t>195</a:t>
            </a:r>
            <a:r>
              <a:rPr lang="zh-CN" altLang="en-US" sz="1400" dirty="0">
                <a:solidFill>
                  <a:schemeClr val="tx1"/>
                </a:solidFill>
              </a:rPr>
              <a:t>号）第四条的规定。</a:t>
            </a:r>
            <a:endParaRPr lang="zh-CN" altLang="en-US" sz="1400" dirty="0">
              <a:solidFill>
                <a:schemeClr val="tx1"/>
              </a:solidFill>
            </a:endParaRPr>
          </a:p>
          <a:p>
            <a:pPr algn="l"/>
            <a:r>
              <a:rPr lang="en-US" sz="1400" dirty="0">
                <a:solidFill>
                  <a:schemeClr val="tx1"/>
                </a:solidFill>
              </a:rPr>
              <a:t>……</a:t>
            </a:r>
            <a:endParaRPr lang="en-US" sz="1400" dirty="0">
              <a:solidFill>
                <a:schemeClr val="tx1"/>
              </a:solidFill>
            </a:endParaRPr>
          </a:p>
          <a:p>
            <a:pPr algn="l"/>
            <a:r>
              <a:rPr lang="en-US" altLang="zh-CN" sz="1400" dirty="0">
                <a:solidFill>
                  <a:schemeClr val="tx1"/>
                </a:solidFill>
              </a:rPr>
              <a:t>         </a:t>
            </a:r>
            <a:endParaRPr lang="zh-CN" altLang="en-US" sz="1400" dirty="0">
              <a:solidFill>
                <a:schemeClr val="tx1"/>
              </a:solidFill>
            </a:endParaRPr>
          </a:p>
          <a:p>
            <a:pPr algn="l"/>
            <a:r>
              <a:rPr lang="zh-CN" altLang="en-US" sz="1400" dirty="0">
                <a:solidFill>
                  <a:schemeClr val="tx1"/>
                </a:solidFill>
              </a:rPr>
              <a:t>                                                                                  重庆证监局　　　　　　　                                                                         </a:t>
            </a:r>
            <a:r>
              <a:rPr lang="en-US" altLang="zh-CN" sz="1400" dirty="0">
                <a:solidFill>
                  <a:schemeClr val="tx1"/>
                </a:solidFill>
              </a:rPr>
              <a:t>                   </a:t>
            </a:r>
            <a:endParaRPr lang="en-US" altLang="zh-CN" sz="1400" dirty="0">
              <a:solidFill>
                <a:schemeClr val="tx1"/>
              </a:solidFill>
            </a:endParaRPr>
          </a:p>
          <a:p>
            <a:pPr algn="l"/>
            <a:r>
              <a:rPr lang="en-US" altLang="zh-CN" sz="1400" dirty="0">
                <a:solidFill>
                  <a:schemeClr val="tx1"/>
                </a:solidFill>
              </a:rPr>
              <a:t>                                                                                                  </a:t>
            </a:r>
            <a:r>
              <a:rPr lang="zh-CN" altLang="en-US" sz="1400" dirty="0">
                <a:solidFill>
                  <a:schemeClr val="tx1"/>
                </a:solidFill>
              </a:rPr>
              <a:t>20</a:t>
            </a:r>
            <a:r>
              <a:rPr lang="en-US" altLang="zh-CN" sz="1400" dirty="0">
                <a:solidFill>
                  <a:schemeClr val="tx1"/>
                </a:solidFill>
              </a:rPr>
              <a:t>24</a:t>
            </a:r>
            <a:r>
              <a:rPr lang="zh-CN" altLang="en-US" sz="1400" dirty="0">
                <a:solidFill>
                  <a:schemeClr val="tx1"/>
                </a:solidFill>
              </a:rPr>
              <a:t>年</a:t>
            </a:r>
            <a:r>
              <a:rPr lang="en-US" altLang="zh-CN" sz="1400" dirty="0">
                <a:solidFill>
                  <a:schemeClr val="tx1"/>
                </a:solidFill>
              </a:rPr>
              <a:t>7</a:t>
            </a:r>
            <a:r>
              <a:rPr lang="zh-CN" altLang="en-US" sz="1400" dirty="0">
                <a:solidFill>
                  <a:schemeClr val="tx1"/>
                </a:solidFill>
              </a:rPr>
              <a:t>月</a:t>
            </a:r>
            <a:r>
              <a:rPr lang="en-US" altLang="zh-CN" sz="1400" dirty="0">
                <a:solidFill>
                  <a:schemeClr val="tx1"/>
                </a:solidFill>
              </a:rPr>
              <a:t> 8</a:t>
            </a:r>
            <a:r>
              <a:rPr lang="zh-CN" altLang="en-US" sz="1400" dirty="0">
                <a:solidFill>
                  <a:schemeClr val="tx1"/>
                </a:solidFill>
              </a:rPr>
              <a:t>日</a:t>
            </a:r>
            <a:r>
              <a:rPr lang="zh-CN" altLang="en-US" sz="1600" dirty="0">
                <a:solidFill>
                  <a:schemeClr val="tx1"/>
                </a:solidFill>
              </a:rPr>
              <a:t>  </a:t>
            </a:r>
            <a:r>
              <a:rPr lang="en-US" altLang="zh-CN" sz="1600" dirty="0">
                <a:solidFill>
                  <a:srgbClr val="0066CC"/>
                </a:solidFill>
                <a:latin typeface="微软雅黑" panose="020B0503020204020204" pitchFamily="34" charset="-122"/>
                <a:ea typeface="微软雅黑" panose="020B0503020204020204" pitchFamily="34" charset="-122"/>
              </a:rPr>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七、违反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依法合规</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38</a:t>
            </a:r>
            <a:endParaRPr sz="1800" b="1" dirty="0">
              <a:sym typeface="+mn-ea"/>
            </a:endParaRPr>
          </a:p>
          <a:p>
            <a:pPr algn="ctr"/>
            <a:r>
              <a:rPr lang="zh-CN" altLang="en-US" sz="1400" dirty="0">
                <a:sym typeface="+mn-ea"/>
              </a:rPr>
              <a:t>关于对周某采取出具警示函措施的决定</a:t>
            </a:r>
            <a:endParaRPr lang="zh-CN" altLang="en-US" sz="1400" dirty="0">
              <a:sym typeface="+mn-ea"/>
            </a:endParaRPr>
          </a:p>
          <a:p>
            <a:pPr algn="l">
              <a:lnSpc>
                <a:spcPct val="150000"/>
              </a:lnSpc>
            </a:pPr>
            <a:r>
              <a:rPr lang="zh-CN" altLang="en-US" sz="1400" dirty="0">
                <a:solidFill>
                  <a:schemeClr val="tx1"/>
                </a:solidFill>
              </a:rPr>
              <a:t>周某</a:t>
            </a:r>
            <a:r>
              <a:rPr lang="en-US" altLang="zh-CN" sz="1400" dirty="0">
                <a:solidFill>
                  <a:schemeClr val="tx1"/>
                </a:solidFill>
              </a:rPr>
              <a:t>:</a:t>
            </a:r>
            <a:endParaRPr lang="en-US" altLang="zh-CN"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经查，我局发现某证券股份有限公司上海分公司（以下简称</a:t>
            </a:r>
            <a:r>
              <a:rPr lang="en-US" altLang="zh-CN" sz="1400" dirty="0">
                <a:solidFill>
                  <a:schemeClr val="tx1"/>
                </a:solidFill>
              </a:rPr>
              <a:t>“</a:t>
            </a:r>
            <a:r>
              <a:rPr lang="zh-CN" altLang="en-US" sz="1400" dirty="0">
                <a:solidFill>
                  <a:schemeClr val="tx1"/>
                </a:solidFill>
              </a:rPr>
              <a:t>分公司</a:t>
            </a:r>
            <a:r>
              <a:rPr lang="en-US" altLang="zh-CN" sz="1400" dirty="0">
                <a:solidFill>
                  <a:schemeClr val="tx1"/>
                </a:solidFill>
              </a:rPr>
              <a:t>”</a:t>
            </a:r>
            <a:r>
              <a:rPr lang="zh-CN" altLang="en-US" sz="1400" dirty="0">
                <a:solidFill>
                  <a:schemeClr val="tx1"/>
                </a:solidFill>
              </a:rPr>
              <a:t>）存在以下行为：</a:t>
            </a:r>
            <a:endParaRPr lang="zh-CN" altLang="en-US" sz="1400" dirty="0">
              <a:solidFill>
                <a:schemeClr val="tx1"/>
              </a:solidFill>
            </a:endParaRPr>
          </a:p>
          <a:p>
            <a:pPr algn="l">
              <a:lnSpc>
                <a:spcPct val="150000"/>
              </a:lnSpc>
            </a:pPr>
            <a:r>
              <a:rPr lang="en-US" altLang="zh-CN" sz="1400" dirty="0">
                <a:solidFill>
                  <a:schemeClr val="tx1"/>
                </a:solidFill>
              </a:rPr>
              <a:t>      1.</a:t>
            </a:r>
            <a:r>
              <a:rPr lang="zh-CN" altLang="en-US" sz="1400" b="1" dirty="0">
                <a:solidFill>
                  <a:srgbClr val="FF0000"/>
                </a:solidFill>
              </a:rPr>
              <a:t>部分新开户投资者的回访未按要求在开通相应交易权限前完成</a:t>
            </a:r>
            <a:r>
              <a:rPr lang="zh-CN" altLang="en-US" sz="1400" dirty="0">
                <a:solidFill>
                  <a:schemeClr val="tx1"/>
                </a:solidFill>
              </a:rPr>
              <a:t>，违反了《证券经纪业务管理办法》（证监会令第</a:t>
            </a:r>
            <a:r>
              <a:rPr lang="en-US" altLang="zh-CN" sz="1400" dirty="0">
                <a:solidFill>
                  <a:schemeClr val="tx1"/>
                </a:solidFill>
              </a:rPr>
              <a:t>204</a:t>
            </a:r>
            <a:r>
              <a:rPr lang="zh-CN" altLang="en-US" sz="1400" dirty="0">
                <a:solidFill>
                  <a:schemeClr val="tx1"/>
                </a:solidFill>
              </a:rPr>
              <a:t>号，以下简称《经纪业务办法》）第三十一条第一款第一项的规定。</a:t>
            </a:r>
            <a:endParaRPr lang="zh-CN" altLang="en-US" sz="1400" dirty="0">
              <a:solidFill>
                <a:schemeClr val="tx1"/>
              </a:solidFill>
            </a:endParaRPr>
          </a:p>
          <a:p>
            <a:pPr algn="l">
              <a:lnSpc>
                <a:spcPct val="150000"/>
              </a:lnSpc>
            </a:pPr>
            <a:r>
              <a:rPr lang="en-US" altLang="zh-CN" sz="1400" dirty="0">
                <a:solidFill>
                  <a:schemeClr val="tx1"/>
                </a:solidFill>
              </a:rPr>
              <a:t>      2.</a:t>
            </a:r>
            <a:r>
              <a:rPr lang="zh-CN" altLang="en-US" sz="1400" b="1" dirty="0">
                <a:solidFill>
                  <a:srgbClr val="FF0000"/>
                </a:solidFill>
              </a:rPr>
              <a:t>未就个别投资者的信息存疑情况进一步核实</a:t>
            </a:r>
            <a:r>
              <a:rPr lang="zh-CN" altLang="en-US" sz="1400" dirty="0">
                <a:solidFill>
                  <a:schemeClr val="tx1"/>
                </a:solidFill>
              </a:rPr>
              <a:t>，违反了《经纪业务办法》第十五条第二款的规定。</a:t>
            </a:r>
            <a:endParaRPr lang="zh-CN" altLang="en-US" sz="1400" dirty="0">
              <a:solidFill>
                <a:schemeClr val="tx1"/>
              </a:solidFill>
            </a:endParaRPr>
          </a:p>
          <a:p>
            <a:pPr algn="l">
              <a:lnSpc>
                <a:spcPct val="150000"/>
              </a:lnSpc>
            </a:pPr>
            <a:r>
              <a:rPr lang="en-US" altLang="zh-CN" sz="1400" dirty="0">
                <a:solidFill>
                  <a:schemeClr val="tx1"/>
                </a:solidFill>
              </a:rPr>
              <a:t>      3.</a:t>
            </a:r>
            <a:r>
              <a:rPr lang="zh-CN" altLang="en-US" sz="1400" b="1" dirty="0">
                <a:solidFill>
                  <a:srgbClr val="FF0000"/>
                </a:solidFill>
              </a:rPr>
              <a:t>未采取必要措施对金融资产超过一定金额的个别个人投资者强化身份识别</a:t>
            </a:r>
            <a:r>
              <a:rPr lang="zh-CN" altLang="en-US" sz="1400" dirty="0">
                <a:solidFill>
                  <a:schemeClr val="tx1"/>
                </a:solidFill>
              </a:rPr>
              <a:t>，不符合《证券经纪业务管理实施细则》（中证协发〔</a:t>
            </a:r>
            <a:r>
              <a:rPr lang="en-US" altLang="zh-CN" sz="1400" dirty="0">
                <a:solidFill>
                  <a:schemeClr val="tx1"/>
                </a:solidFill>
              </a:rPr>
              <a:t>2023</a:t>
            </a:r>
            <a:r>
              <a:rPr lang="zh-CN" altLang="en-US" sz="1400" dirty="0">
                <a:solidFill>
                  <a:schemeClr val="tx1"/>
                </a:solidFill>
              </a:rPr>
              <a:t>〕</a:t>
            </a:r>
            <a:r>
              <a:rPr lang="en-US" altLang="zh-CN" sz="1400" dirty="0">
                <a:solidFill>
                  <a:schemeClr val="tx1"/>
                </a:solidFill>
              </a:rPr>
              <a:t>108</a:t>
            </a:r>
            <a:r>
              <a:rPr lang="zh-CN" altLang="en-US" sz="1400" dirty="0">
                <a:solidFill>
                  <a:schemeClr val="tx1"/>
                </a:solidFill>
              </a:rPr>
              <a:t>号）第八条第一款的规定，违反了《经纪业务办法》第十五条第一款的规定。</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你作为分公司总经理，对上述违规行为负有责任</a:t>
            </a:r>
            <a:r>
              <a:rPr sz="1400" dirty="0">
                <a:solidFill>
                  <a:schemeClr val="tx1"/>
                </a:solidFill>
              </a:rPr>
              <a:t>……</a:t>
            </a:r>
            <a:endParaRPr sz="1400" dirty="0">
              <a:solidFill>
                <a:schemeClr val="tx1"/>
              </a:solidFill>
            </a:endParaRPr>
          </a:p>
          <a:p>
            <a:pPr algn="l"/>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200" dirty="0">
                <a:solidFill>
                  <a:schemeClr val="tx1"/>
                </a:solidFill>
                <a:latin typeface="微软雅黑" panose="020B0503020204020204" pitchFamily="34" charset="-122"/>
                <a:ea typeface="微软雅黑" panose="020B0503020204020204" pitchFamily="34" charset="-122"/>
              </a:rPr>
              <a:t>上海</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  2024年5月7日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567055"/>
            <a:ext cx="8550910" cy="4318000"/>
          </a:xfrm>
          <a:prstGeom prst="rect">
            <a:avLst/>
          </a:prstGeom>
          <a:noFill/>
          <a:ln w="9525">
            <a:noFill/>
          </a:ln>
        </p:spPr>
        <p:txBody>
          <a:bodyPr wrap="square">
            <a:noAutofit/>
          </a:bodyPr>
          <a:lstStyle/>
          <a:p>
            <a:pPr algn="l"/>
            <a:r>
              <a:rPr lang="zh-CN" altLang="en-US" sz="2000" dirty="0">
                <a:solidFill>
                  <a:srgbClr val="0066CC"/>
                </a:solidFill>
                <a:latin typeface="微软雅黑" panose="020B0503020204020204" pitchFamily="34" charset="-122"/>
                <a:ea typeface="微软雅黑" panose="020B0503020204020204" pitchFamily="34" charset="-122"/>
              </a:rPr>
              <a:t>相关规定</a:t>
            </a:r>
            <a:endParaRPr lang="zh-CN" altLang="en-US" sz="2000" dirty="0">
              <a:solidFill>
                <a:srgbClr val="0066CC"/>
              </a:solidFill>
              <a:latin typeface="微软雅黑" panose="020B0503020204020204" pitchFamily="34" charset="-122"/>
              <a:ea typeface="微软雅黑" panose="020B0503020204020204" pitchFamily="34" charset="-122"/>
            </a:endParaRPr>
          </a:p>
          <a:p>
            <a:pPr algn="l"/>
            <a:endParaRPr lang="zh-CN" altLang="en-US" sz="1200" dirty="0">
              <a:solidFill>
                <a:schemeClr val="tx1"/>
              </a:solidFill>
              <a:latin typeface="微软雅黑" panose="020B0503020204020204" pitchFamily="34" charset="-122"/>
              <a:ea typeface="微软雅黑" panose="020B0503020204020204" pitchFamily="34" charset="-122"/>
            </a:endParaRPr>
          </a:p>
          <a:p>
            <a:pPr algn="l"/>
            <a:r>
              <a:rPr lang="zh-CN" altLang="en-US" sz="1400" b="1" dirty="0">
                <a:solidFill>
                  <a:schemeClr val="tx1"/>
                </a:solidFill>
                <a:latin typeface="微软雅黑" panose="020B0503020204020204" pitchFamily="34" charset="-122"/>
                <a:ea typeface="微软雅黑" panose="020B0503020204020204" pitchFamily="34" charset="-122"/>
              </a:rPr>
              <a:t>证券经纪业务管理办法</a:t>
            </a:r>
            <a:endParaRPr lang="zh-CN" altLang="en-US" sz="1400" b="1" dirty="0">
              <a:solidFill>
                <a:schemeClr val="tx1"/>
              </a:solidFill>
              <a:latin typeface="微软雅黑" panose="020B0503020204020204" pitchFamily="34" charset="-122"/>
              <a:ea typeface="微软雅黑" panose="020B0503020204020204" pitchFamily="34" charset="-122"/>
            </a:endParaRPr>
          </a:p>
          <a:p>
            <a:pPr algn="l"/>
            <a:r>
              <a:rPr lang="zh-CN" altLang="en-US" sz="1400" dirty="0">
                <a:solidFill>
                  <a:schemeClr val="tx1"/>
                </a:solidFill>
                <a:latin typeface="微软雅黑" panose="020B0503020204020204" pitchFamily="34" charset="-122"/>
                <a:ea typeface="微软雅黑" panose="020B0503020204020204" pitchFamily="34" charset="-122"/>
              </a:rPr>
              <a:t>第三十一条第一款</a:t>
            </a:r>
            <a:r>
              <a:rPr lang="en-US" altLang="zh-CN" sz="1400" dirty="0">
                <a:solidFill>
                  <a:schemeClr val="tx1"/>
                </a:solidFill>
                <a:latin typeface="微软雅黑" panose="020B0503020204020204" pitchFamily="34" charset="-122"/>
                <a:ea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rPr>
              <a:t>证券公司回访应当符合以下要求：</a:t>
            </a:r>
            <a:endParaRPr lang="zh-CN" altLang="en-US" sz="1400" dirty="0">
              <a:solidFill>
                <a:schemeClr val="tx1"/>
              </a:solidFill>
              <a:latin typeface="微软雅黑" panose="020B0503020204020204" pitchFamily="34" charset="-122"/>
              <a:ea typeface="微软雅黑" panose="020B0503020204020204" pitchFamily="34" charset="-122"/>
            </a:endParaRPr>
          </a:p>
          <a:p>
            <a:pPr algn="l"/>
            <a:r>
              <a:rPr lang="zh-CN" altLang="en-US" sz="1400" dirty="0">
                <a:solidFill>
                  <a:schemeClr val="tx1"/>
                </a:solidFill>
                <a:latin typeface="微软雅黑" panose="020B0503020204020204" pitchFamily="34" charset="-122"/>
                <a:ea typeface="微软雅黑" panose="020B0503020204020204" pitchFamily="34" charset="-122"/>
              </a:rPr>
              <a:t>（一）</a:t>
            </a:r>
            <a:r>
              <a:rPr lang="zh-CN" altLang="en-US" sz="1400" b="1" dirty="0">
                <a:solidFill>
                  <a:srgbClr val="FF0000"/>
                </a:solidFill>
                <a:latin typeface="微软雅黑" panose="020B0503020204020204" pitchFamily="34" charset="-122"/>
                <a:ea typeface="微软雅黑" panose="020B0503020204020204" pitchFamily="34" charset="-122"/>
              </a:rPr>
              <a:t>对新开户的投资者，在开通相应交易权限前完成回访</a:t>
            </a:r>
            <a:r>
              <a:rPr lang="zh-CN" altLang="en-US" sz="1400" dirty="0">
                <a:solidFill>
                  <a:schemeClr val="tx1"/>
                </a:solidFill>
                <a:latin typeface="微软雅黑" panose="020B0503020204020204" pitchFamily="34" charset="-122"/>
                <a:ea typeface="微软雅黑" panose="020B0503020204020204" pitchFamily="34" charset="-122"/>
              </a:rPr>
              <a:t>，对新增相关交易权限的投资者，在开通相应交易权限后三十日内完成回访；</a:t>
            </a:r>
            <a:endParaRPr lang="zh-CN" altLang="en-US" sz="1400" dirty="0">
              <a:solidFill>
                <a:schemeClr val="tx1"/>
              </a:solidFill>
              <a:latin typeface="微软雅黑" panose="020B0503020204020204" pitchFamily="34" charset="-122"/>
              <a:ea typeface="微软雅黑" panose="020B0503020204020204" pitchFamily="34" charset="-122"/>
            </a:endParaRPr>
          </a:p>
          <a:p>
            <a:pPr algn="l"/>
            <a:endParaRPr lang="zh-CN" altLang="en-US" sz="1400" dirty="0">
              <a:solidFill>
                <a:schemeClr val="tx1"/>
              </a:solidFill>
              <a:latin typeface="微软雅黑" panose="020B0503020204020204" pitchFamily="34" charset="-122"/>
              <a:ea typeface="微软雅黑" panose="020B0503020204020204" pitchFamily="34" charset="-122"/>
            </a:endParaRPr>
          </a:p>
          <a:p>
            <a:pPr algn="l"/>
            <a:r>
              <a:rPr lang="zh-CN" altLang="en-US" sz="1400" dirty="0">
                <a:solidFill>
                  <a:schemeClr val="tx1"/>
                </a:solidFill>
                <a:latin typeface="微软雅黑" panose="020B0503020204020204" pitchFamily="34" charset="-122"/>
                <a:ea typeface="微软雅黑" panose="020B0503020204020204" pitchFamily="34" charset="-122"/>
              </a:rPr>
              <a:t>第十五条</a:t>
            </a:r>
            <a:r>
              <a:rPr lang="en-US" altLang="zh-CN" sz="1400" dirty="0">
                <a:solidFill>
                  <a:schemeClr val="tx1"/>
                </a:solidFill>
                <a:latin typeface="微软雅黑" panose="020B0503020204020204" pitchFamily="34" charset="-122"/>
                <a:ea typeface="微软雅黑" panose="020B0503020204020204" pitchFamily="34" charset="-122"/>
              </a:rPr>
              <a:t> </a:t>
            </a:r>
            <a:r>
              <a:rPr lang="zh-CN" altLang="en-US" sz="1400" dirty="0">
                <a:solidFill>
                  <a:schemeClr val="tx1"/>
                </a:solidFill>
                <a:latin typeface="微软雅黑" panose="020B0503020204020204" pitchFamily="34" charset="-122"/>
                <a:ea typeface="微软雅黑" panose="020B0503020204020204" pitchFamily="34" charset="-122"/>
              </a:rPr>
              <a:t>证券公司应当采取必要措施，对机构投资者、金融资产超过一定金额的个人投资者强化身份识别。上述金额标准由中国证券业协会确定。</a:t>
            </a:r>
            <a:endParaRPr lang="zh-CN" altLang="en-US" sz="1400" dirty="0">
              <a:solidFill>
                <a:schemeClr val="tx1"/>
              </a:solidFill>
              <a:latin typeface="微软雅黑" panose="020B0503020204020204" pitchFamily="34" charset="-122"/>
              <a:ea typeface="微软雅黑" panose="020B0503020204020204" pitchFamily="34" charset="-122"/>
            </a:endParaRPr>
          </a:p>
          <a:p>
            <a:pPr algn="l"/>
            <a:r>
              <a:rPr lang="zh-CN" altLang="en-US" sz="1400" b="1" dirty="0">
                <a:solidFill>
                  <a:srgbClr val="FF0000"/>
                </a:solidFill>
                <a:latin typeface="微软雅黑" panose="020B0503020204020204" pitchFamily="34" charset="-122"/>
                <a:ea typeface="微软雅黑" panose="020B0503020204020204" pitchFamily="34" charset="-122"/>
              </a:rPr>
              <a:t>证券公司发现投资者信息存疑的，应当要求投资者补充提供其他证明材料</a:t>
            </a:r>
            <a:r>
              <a:rPr lang="en-US" altLang="zh-CN" sz="1400" dirty="0">
                <a:solidFill>
                  <a:schemeClr val="tx1"/>
                </a:solidFill>
                <a:latin typeface="微软雅黑" panose="020B0503020204020204" pitchFamily="34" charset="-122"/>
                <a:ea typeface="微软雅黑" panose="020B0503020204020204" pitchFamily="34" charset="-122"/>
              </a:rPr>
              <a:t>……</a:t>
            </a:r>
            <a:endParaRPr lang="zh-CN" altLang="en-US" sz="1400" dirty="0">
              <a:solidFill>
                <a:schemeClr val="tx1"/>
              </a:solidFill>
              <a:latin typeface="微软雅黑" panose="020B0503020204020204" pitchFamily="34" charset="-122"/>
              <a:ea typeface="微软雅黑" panose="020B0503020204020204" pitchFamily="34" charset="-122"/>
            </a:endParaRPr>
          </a:p>
          <a:p>
            <a:pPr algn="l"/>
            <a:endParaRPr lang="zh-CN" altLang="en-US" sz="1400" dirty="0">
              <a:solidFill>
                <a:schemeClr val="tx1"/>
              </a:solidFill>
              <a:latin typeface="微软雅黑" panose="020B0503020204020204" pitchFamily="34" charset="-122"/>
              <a:ea typeface="微软雅黑" panose="020B0503020204020204" pitchFamily="34" charset="-122"/>
            </a:endParaRPr>
          </a:p>
          <a:p>
            <a:pPr algn="l"/>
            <a:endParaRPr lang="zh-CN" altLang="en-US" sz="1400" dirty="0">
              <a:solidFill>
                <a:schemeClr val="tx1"/>
              </a:solidFill>
              <a:latin typeface="微软雅黑" panose="020B0503020204020204" pitchFamily="34" charset="-122"/>
              <a:ea typeface="微软雅黑" panose="020B0503020204020204" pitchFamily="34" charset="-122"/>
            </a:endParaRPr>
          </a:p>
          <a:p>
            <a:pPr algn="l"/>
            <a:r>
              <a:rPr lang="zh-CN" altLang="en-US" sz="1400" b="1" dirty="0">
                <a:latin typeface="微软雅黑" panose="020B0503020204020204" pitchFamily="34" charset="-122"/>
                <a:ea typeface="微软雅黑" panose="020B0503020204020204" pitchFamily="34" charset="-122"/>
              </a:rPr>
              <a:t>证券经纪业务管理实施细则</a:t>
            </a:r>
            <a:endParaRPr lang="zh-CN" altLang="en-US" sz="1400" b="1" dirty="0">
              <a:latin typeface="微软雅黑" panose="020B0503020204020204" pitchFamily="34" charset="-122"/>
              <a:ea typeface="微软雅黑" panose="020B0503020204020204" pitchFamily="34" charset="-122"/>
            </a:endParaRPr>
          </a:p>
          <a:p>
            <a:pPr algn="l"/>
            <a:r>
              <a:rPr lang="zh-CN" altLang="en-US" sz="1400" dirty="0">
                <a:latin typeface="微软雅黑" panose="020B0503020204020204" pitchFamily="34" charset="-122"/>
                <a:ea typeface="微软雅黑" panose="020B0503020204020204" pitchFamily="34" charset="-122"/>
              </a:rPr>
              <a:t>第八条</a:t>
            </a:r>
            <a:r>
              <a:rPr lang="en-US" altLang="zh-CN" sz="1400" dirty="0">
                <a:latin typeface="微软雅黑" panose="020B0503020204020204" pitchFamily="34" charset="-122"/>
                <a:ea typeface="微软雅黑" panose="020B0503020204020204" pitchFamily="34" charset="-122"/>
              </a:rPr>
              <a:t> </a:t>
            </a:r>
            <a:r>
              <a:rPr lang="zh-CN" altLang="en-US" sz="1400" dirty="0">
                <a:latin typeface="微软雅黑" panose="020B0503020204020204" pitchFamily="34" charset="-122"/>
                <a:ea typeface="微软雅黑" panose="020B0503020204020204" pitchFamily="34" charset="-122"/>
              </a:rPr>
              <a:t>证券公司应当对机构投资者、</a:t>
            </a:r>
            <a:r>
              <a:rPr lang="zh-CN" altLang="en-US" sz="1400" b="1" dirty="0">
                <a:solidFill>
                  <a:srgbClr val="FF0000"/>
                </a:solidFill>
                <a:latin typeface="微软雅黑" panose="020B0503020204020204" pitchFamily="34" charset="-122"/>
                <a:ea typeface="微软雅黑" panose="020B0503020204020204" pitchFamily="34" charset="-122"/>
              </a:rPr>
              <a:t>资金账户及证券账户内金融资产（不包括投资者通过融资融券融入的资金和证券）首次超过人民币一千万元的个人投资者强化身份识别</a:t>
            </a:r>
            <a:r>
              <a:rPr lang="zh-CN" altLang="en-US" sz="1400" dirty="0">
                <a:latin typeface="微软雅黑" panose="020B0503020204020204" pitchFamily="34" charset="-122"/>
                <a:ea typeface="微软雅黑" panose="020B0503020204020204" pitchFamily="34" charset="-122"/>
              </a:rPr>
              <a:t>。证券公司可以采取以下一种或者多种措施强化身份识别，并做好留痕工作：</a:t>
            </a:r>
            <a:endParaRPr lang="zh-CN" altLang="en-US" sz="1400" dirty="0">
              <a:latin typeface="微软雅黑" panose="020B0503020204020204" pitchFamily="34" charset="-122"/>
              <a:ea typeface="微软雅黑" panose="020B0503020204020204" pitchFamily="34" charset="-122"/>
            </a:endParaRPr>
          </a:p>
          <a:p>
            <a:pPr algn="l"/>
            <a:r>
              <a:rPr lang="zh-CN" altLang="en-US" sz="1400" dirty="0">
                <a:latin typeface="微软雅黑" panose="020B0503020204020204" pitchFamily="34" charset="-122"/>
                <a:ea typeface="微软雅黑" panose="020B0503020204020204" pitchFamily="34" charset="-122"/>
              </a:rPr>
              <a:t>（一）通过电话回访、面见等方式与投资者进一步沟通；</a:t>
            </a:r>
            <a:r>
              <a:rPr lang="en-US" altLang="zh-CN" sz="1400" dirty="0">
                <a:latin typeface="微软雅黑" panose="020B0503020204020204" pitchFamily="34" charset="-122"/>
                <a:ea typeface="微软雅黑" panose="020B0503020204020204" pitchFamily="34" charset="-122"/>
              </a:rPr>
              <a:t>        </a:t>
            </a:r>
            <a:r>
              <a:rPr lang="zh-CN" altLang="en-US" sz="1400" dirty="0">
                <a:latin typeface="微软雅黑" panose="020B0503020204020204" pitchFamily="34" charset="-122"/>
                <a:ea typeface="微软雅黑" panose="020B0503020204020204" pitchFamily="34" charset="-122"/>
              </a:rPr>
              <a:t>（二）实地调查走访；</a:t>
            </a:r>
            <a:endParaRPr lang="zh-CN" altLang="en-US" sz="1400" dirty="0">
              <a:latin typeface="微软雅黑" panose="020B0503020204020204" pitchFamily="34" charset="-122"/>
              <a:ea typeface="微软雅黑" panose="020B0503020204020204" pitchFamily="34" charset="-122"/>
            </a:endParaRPr>
          </a:p>
          <a:p>
            <a:pPr algn="l"/>
            <a:r>
              <a:rPr lang="zh-CN" altLang="en-US" sz="1400" dirty="0">
                <a:latin typeface="微软雅黑" panose="020B0503020204020204" pitchFamily="34" charset="-122"/>
                <a:ea typeface="微软雅黑" panose="020B0503020204020204" pitchFamily="34" charset="-122"/>
              </a:rPr>
              <a:t>（三）要求投资者补充提供证明材料；</a:t>
            </a:r>
            <a:r>
              <a:rPr lang="en-US" altLang="zh-CN" sz="1400" dirty="0">
                <a:latin typeface="微软雅黑" panose="020B0503020204020204" pitchFamily="34" charset="-122"/>
                <a:ea typeface="微软雅黑" panose="020B0503020204020204" pitchFamily="34" charset="-122"/>
              </a:rPr>
              <a:t>    </a:t>
            </a:r>
            <a:r>
              <a:rPr lang="zh-CN" altLang="en-US" sz="1400" dirty="0">
                <a:latin typeface="微软雅黑" panose="020B0503020204020204" pitchFamily="34" charset="-122"/>
                <a:ea typeface="微软雅黑" panose="020B0503020204020204" pitchFamily="34" charset="-122"/>
              </a:rPr>
              <a:t>（四）按照账户实名制、反洗钱等有关规定等采取的其他措施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七、违反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依法合规</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39</a:t>
            </a:r>
            <a:endParaRPr sz="1800" b="1" dirty="0">
              <a:sym typeface="+mn-ea"/>
            </a:endParaRPr>
          </a:p>
          <a:p>
            <a:pPr algn="ctr"/>
            <a:r>
              <a:rPr lang="zh-CN" altLang="en-US" sz="1400" dirty="0">
                <a:sym typeface="+mn-ea"/>
              </a:rPr>
              <a:t>关于对邓某采取出具警示函措施的决定</a:t>
            </a:r>
            <a:endParaRPr lang="zh-CN" altLang="en-US" sz="1400" dirty="0">
              <a:sym typeface="+mn-ea"/>
            </a:endParaRPr>
          </a:p>
          <a:p>
            <a:pPr algn="l">
              <a:lnSpc>
                <a:spcPct val="150000"/>
              </a:lnSpc>
            </a:pPr>
            <a:r>
              <a:rPr lang="zh-CN" altLang="en-US" sz="1400" dirty="0">
                <a:solidFill>
                  <a:schemeClr val="tx1"/>
                </a:solidFill>
              </a:rPr>
              <a:t>邓某：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经查，发现你在某证券股份有限公司重庆新溉大道证券营业部工作期间，</a:t>
            </a:r>
            <a:r>
              <a:rPr lang="zh-CN" altLang="en-US" sz="1600" b="1" dirty="0">
                <a:solidFill>
                  <a:srgbClr val="FF0000"/>
                </a:solidFill>
              </a:rPr>
              <a:t>存在出借你本人的证券投资顾问登记编号等个人信息给他人使用，用于开展相关业务的情况</a:t>
            </a:r>
            <a:r>
              <a:rPr lang="zh-CN" altLang="en-US" sz="1400" dirty="0">
                <a:solidFill>
                  <a:schemeClr val="tx1"/>
                </a:solidFill>
              </a:rPr>
              <a:t>。</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以上行为违反了《证券公司和证券投资基金管理公司合规管理办法》（证监会令第</a:t>
            </a:r>
            <a:r>
              <a:rPr lang="en-US" altLang="zh-CN" sz="1400" dirty="0">
                <a:solidFill>
                  <a:schemeClr val="tx1"/>
                </a:solidFill>
              </a:rPr>
              <a:t>166</a:t>
            </a:r>
            <a:r>
              <a:rPr lang="zh-CN" altLang="en-US" sz="1400" dirty="0">
                <a:solidFill>
                  <a:schemeClr val="tx1"/>
                </a:solidFill>
              </a:rPr>
              <a:t>号）第十条第二款的规定。</a:t>
            </a:r>
            <a:endParaRPr lang="zh-CN" altLang="en-US" sz="1400" dirty="0">
              <a:solidFill>
                <a:schemeClr val="tx1"/>
              </a:solidFill>
            </a:endParaRPr>
          </a:p>
          <a:p>
            <a:pPr algn="l">
              <a:lnSpc>
                <a:spcPct val="150000"/>
              </a:lnSpc>
            </a:pPr>
            <a:r>
              <a:rPr sz="1400" dirty="0">
                <a:solidFill>
                  <a:schemeClr val="tx1"/>
                </a:solidFill>
              </a:rPr>
              <a:t>……</a:t>
            </a:r>
            <a:endParaRPr sz="1400" dirty="0">
              <a:solidFill>
                <a:schemeClr val="tx1"/>
              </a:solidFill>
            </a:endParaRPr>
          </a:p>
          <a:p>
            <a:pPr algn="l"/>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200" dirty="0">
                <a:solidFill>
                  <a:schemeClr val="tx1"/>
                </a:solidFill>
                <a:latin typeface="微软雅黑" panose="020B0503020204020204" pitchFamily="34" charset="-122"/>
                <a:ea typeface="微软雅黑" panose="020B0503020204020204" pitchFamily="34" charset="-122"/>
              </a:rPr>
              <a:t>重庆</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  2024年7月9日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七、违反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依法合规</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40</a:t>
            </a:r>
            <a:endParaRPr sz="1800" b="1" dirty="0">
              <a:sym typeface="+mn-ea"/>
            </a:endParaRPr>
          </a:p>
          <a:p>
            <a:pPr algn="ctr"/>
            <a:r>
              <a:rPr lang="zh-CN" altLang="en-US" sz="1400" dirty="0">
                <a:sym typeface="+mn-ea"/>
              </a:rPr>
              <a:t>关于对某证券有限公司采取出具警示函措施的决定</a:t>
            </a:r>
            <a:endParaRPr lang="zh-CN" altLang="en-US" sz="1400" dirty="0">
              <a:sym typeface="+mn-ea"/>
            </a:endParaRPr>
          </a:p>
          <a:p>
            <a:pPr algn="l">
              <a:lnSpc>
                <a:spcPct val="150000"/>
              </a:lnSpc>
            </a:pPr>
            <a:r>
              <a:rPr lang="zh-CN" altLang="en-US" sz="1400" dirty="0">
                <a:solidFill>
                  <a:schemeClr val="tx1"/>
                </a:solidFill>
              </a:rPr>
              <a:t>某证券有限公司：</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经查，我局发现你公司存在以下情形：</a:t>
            </a:r>
            <a:endParaRPr lang="zh-CN" altLang="en-US" sz="1400" dirty="0">
              <a:solidFill>
                <a:schemeClr val="tx1"/>
              </a:solidFill>
            </a:endParaRPr>
          </a:p>
          <a:p>
            <a:pPr algn="l">
              <a:lnSpc>
                <a:spcPct val="150000"/>
              </a:lnSpc>
            </a:pPr>
            <a:r>
              <a:rPr sz="1400" dirty="0">
                <a:solidFill>
                  <a:schemeClr val="tx1"/>
                </a:solidFill>
              </a:rPr>
              <a:t>……</a:t>
            </a:r>
            <a:r>
              <a:rPr lang="zh-CN" altLang="en-US" sz="1400" dirty="0">
                <a:solidFill>
                  <a:schemeClr val="tx1"/>
                </a:solidFill>
              </a:rPr>
              <a:t>二是经纪业务管理方面，</a:t>
            </a:r>
            <a:r>
              <a:rPr lang="zh-CN" altLang="en-US" sz="1600" b="1" dirty="0">
                <a:solidFill>
                  <a:srgbClr val="FF0000"/>
                </a:solidFill>
              </a:rPr>
              <a:t>未对账户存在特定情形的大额资金划转的投资者开展身份重新识别；未对无法核实真实身份的投资者采取相关限制措施</a:t>
            </a:r>
            <a:r>
              <a:rPr lang="zh-CN" altLang="en-US" sz="1400" dirty="0">
                <a:solidFill>
                  <a:schemeClr val="tx1"/>
                </a:solidFill>
              </a:rPr>
              <a:t>；账户使用实名制管理不到位；个别内部审计提出问题未及时整改，不符合《证券公司内部控制指引》第四条第一项、第七条第一项的规定，违反了《证券公司和证券投资基金管理公司合规管理办法》第六条，《证券经纪业务管理办法》（证监会令第</a:t>
            </a:r>
            <a:r>
              <a:rPr lang="en-US" altLang="zh-CN" sz="1400" dirty="0">
                <a:solidFill>
                  <a:schemeClr val="tx1"/>
                </a:solidFill>
              </a:rPr>
              <a:t>204</a:t>
            </a:r>
            <a:r>
              <a:rPr lang="zh-CN" altLang="en-US" sz="1400" dirty="0">
                <a:solidFill>
                  <a:schemeClr val="tx1"/>
                </a:solidFill>
              </a:rPr>
              <a:t>号）第十五条第二款、第二十二条、第二十五条第一款的规定。</a:t>
            </a:r>
            <a:endParaRPr lang="zh-CN" altLang="en-US" sz="1400" dirty="0">
              <a:solidFill>
                <a:schemeClr val="tx1"/>
              </a:solidFill>
            </a:endParaRPr>
          </a:p>
          <a:p>
            <a:pPr algn="l">
              <a:lnSpc>
                <a:spcPct val="150000"/>
              </a:lnSpc>
            </a:pPr>
            <a:r>
              <a:rPr lang="en-US" altLang="zh-CN" sz="1400" dirty="0">
                <a:solidFill>
                  <a:schemeClr val="tx1"/>
                </a:solidFill>
              </a:rPr>
              <a:t>……</a:t>
            </a: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sz="1200" dirty="0">
                <a:solidFill>
                  <a:schemeClr val="tx1"/>
                </a:solidFill>
                <a:latin typeface="微软雅黑" panose="020B0503020204020204" pitchFamily="34" charset="-122"/>
                <a:ea typeface="微软雅黑" panose="020B0503020204020204" pitchFamily="34" charset="-122"/>
              </a:rPr>
              <a:t>上海</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  2024年12月26日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567055"/>
            <a:ext cx="8550910" cy="4318000"/>
          </a:xfrm>
          <a:prstGeom prst="rect">
            <a:avLst/>
          </a:prstGeom>
          <a:noFill/>
          <a:ln w="9525">
            <a:noFill/>
          </a:ln>
        </p:spPr>
        <p:txBody>
          <a:bodyPr wrap="square">
            <a:noAutofit/>
          </a:bodyPr>
          <a:lstStyle/>
          <a:p>
            <a:pPr algn="l"/>
            <a:r>
              <a:rPr lang="zh-CN" altLang="en-US" sz="2000" dirty="0">
                <a:solidFill>
                  <a:srgbClr val="0066CC"/>
                </a:solidFill>
                <a:latin typeface="微软雅黑" panose="020B0503020204020204" pitchFamily="34" charset="-122"/>
                <a:ea typeface="微软雅黑" panose="020B0503020204020204" pitchFamily="34" charset="-122"/>
              </a:rPr>
              <a:t>相关规定</a:t>
            </a:r>
            <a:endParaRPr lang="zh-CN" altLang="en-US" sz="2000" dirty="0">
              <a:solidFill>
                <a:srgbClr val="0066CC"/>
              </a:solidFill>
              <a:latin typeface="微软雅黑" panose="020B0503020204020204" pitchFamily="34" charset="-122"/>
              <a:ea typeface="微软雅黑" panose="020B0503020204020204" pitchFamily="34" charset="-122"/>
            </a:endParaRPr>
          </a:p>
          <a:p>
            <a:pPr algn="l"/>
            <a:endParaRPr lang="zh-CN" altLang="en-US" sz="1200" dirty="0">
              <a:solidFill>
                <a:schemeClr val="tx1"/>
              </a:solidFill>
              <a:latin typeface="微软雅黑" panose="020B0503020204020204" pitchFamily="34" charset="-122"/>
              <a:ea typeface="微软雅黑" panose="020B0503020204020204" pitchFamily="34" charset="-122"/>
            </a:endParaRPr>
          </a:p>
          <a:p>
            <a:pPr algn="l"/>
            <a:r>
              <a:rPr lang="zh-CN" altLang="en-US" sz="1200" b="1" dirty="0">
                <a:solidFill>
                  <a:schemeClr val="tx1"/>
                </a:solidFill>
                <a:latin typeface="微软雅黑" panose="020B0503020204020204" pitchFamily="34" charset="-122"/>
                <a:ea typeface="微软雅黑" panose="020B0503020204020204" pitchFamily="34" charset="-122"/>
              </a:rPr>
              <a:t>证券经纪业务管理办法</a:t>
            </a:r>
            <a:endParaRPr lang="zh-CN" altLang="en-US" sz="1200" b="1"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200" dirty="0">
                <a:solidFill>
                  <a:schemeClr val="tx1"/>
                </a:solidFill>
                <a:latin typeface="微软雅黑" panose="020B0503020204020204" pitchFamily="34" charset="-122"/>
                <a:ea typeface="微软雅黑" panose="020B0503020204020204" pitchFamily="34" charset="-122"/>
              </a:rPr>
              <a:t>第十五条</a:t>
            </a:r>
            <a:r>
              <a:rPr lang="zh-CN" sz="1200" dirty="0">
                <a:solidFill>
                  <a:schemeClr val="tx1"/>
                </a:solidFill>
                <a:latin typeface="微软雅黑" panose="020B0503020204020204" pitchFamily="34" charset="-122"/>
                <a:ea typeface="微软雅黑" panose="020B0503020204020204" pitchFamily="34" charset="-122"/>
              </a:rPr>
              <a:t>第二款</a:t>
            </a:r>
            <a:r>
              <a:rPr lang="en-US" altLang="zh-CN" sz="1200" dirty="0">
                <a:solidFill>
                  <a:schemeClr val="tx1"/>
                </a:solidFill>
                <a:latin typeface="微软雅黑" panose="020B0503020204020204" pitchFamily="34" charset="-122"/>
                <a:ea typeface="微软雅黑" panose="020B0503020204020204" pitchFamily="34" charset="-122"/>
              </a:rPr>
              <a:t>  </a:t>
            </a:r>
            <a:r>
              <a:rPr lang="zh-CN" altLang="en-US" sz="1200" dirty="0">
                <a:solidFill>
                  <a:schemeClr val="tx1"/>
                </a:solidFill>
                <a:latin typeface="微软雅黑" panose="020B0503020204020204" pitchFamily="34" charset="-122"/>
                <a:ea typeface="微软雅黑" panose="020B0503020204020204" pitchFamily="34" charset="-122"/>
              </a:rPr>
              <a:t>证券公司发现投资者信息存疑的，应当要求投资者补充提供其他证明材料；</a:t>
            </a:r>
            <a:r>
              <a:rPr lang="zh-CN" altLang="en-US" sz="1200" b="1" dirty="0">
                <a:solidFill>
                  <a:srgbClr val="FF0000"/>
                </a:solidFill>
                <a:latin typeface="微软雅黑" panose="020B0503020204020204" pitchFamily="34" charset="-122"/>
                <a:ea typeface="微软雅黑" panose="020B0503020204020204" pitchFamily="34" charset="-122"/>
              </a:rPr>
              <a:t>无法核实投资者真实身份</a:t>
            </a:r>
            <a:r>
              <a:rPr lang="zh-CN" altLang="en-US" sz="1200" dirty="0">
                <a:solidFill>
                  <a:schemeClr val="tx1"/>
                </a:solidFill>
                <a:latin typeface="微软雅黑" panose="020B0503020204020204" pitchFamily="34" charset="-122"/>
                <a:ea typeface="微软雅黑" panose="020B0503020204020204" pitchFamily="34" charset="-122"/>
              </a:rPr>
              <a:t>或者其他可能影响开户、交易合规性的重要信息，或者核实后发现不符合中国证券业协会、中国结算、证券交易场所有关规定的，</a:t>
            </a:r>
            <a:r>
              <a:rPr lang="zh-CN" altLang="en-US" sz="1200" b="1" dirty="0">
                <a:solidFill>
                  <a:srgbClr val="FF0000"/>
                </a:solidFill>
                <a:latin typeface="微软雅黑" panose="020B0503020204020204" pitchFamily="34" charset="-122"/>
                <a:ea typeface="微软雅黑" panose="020B0503020204020204" pitchFamily="34" charset="-122"/>
              </a:rPr>
              <a:t>应当拒绝为投资者开立账户、开通交易权限或者提供交易服务</a:t>
            </a:r>
            <a:r>
              <a:rPr lang="zh-CN" altLang="en-US" sz="1200" dirty="0">
                <a:solidFill>
                  <a:schemeClr val="tx1"/>
                </a:solidFill>
                <a:latin typeface="微软雅黑" panose="020B0503020204020204" pitchFamily="34" charset="-122"/>
                <a:ea typeface="微软雅黑" panose="020B0503020204020204" pitchFamily="34" charset="-122"/>
              </a:rPr>
              <a:t>。</a:t>
            </a:r>
            <a:endParaRPr lang="zh-CN" altLang="en-US" sz="1200" dirty="0">
              <a:solidFill>
                <a:schemeClr val="tx1"/>
              </a:solidFill>
              <a:latin typeface="微软雅黑" panose="020B0503020204020204" pitchFamily="34" charset="-122"/>
              <a:ea typeface="微软雅黑" panose="020B0503020204020204" pitchFamily="34" charset="-122"/>
            </a:endParaRPr>
          </a:p>
          <a:p>
            <a:pPr algn="l">
              <a:lnSpc>
                <a:spcPct val="150000"/>
              </a:lnSpc>
            </a:pPr>
            <a:endParaRPr lang="zh-CN" altLang="en-US" sz="1200" dirty="0">
              <a:solidFill>
                <a:schemeClr val="tx1"/>
              </a:solidFill>
              <a:latin typeface="微软雅黑" panose="020B0503020204020204" pitchFamily="34" charset="-122"/>
              <a:ea typeface="微软雅黑" panose="020B0503020204020204" pitchFamily="34" charset="-122"/>
            </a:endParaRPr>
          </a:p>
          <a:p>
            <a:pPr algn="l"/>
            <a:r>
              <a:rPr lang="zh-CN" altLang="en-US" sz="1200" b="1" dirty="0">
                <a:latin typeface="微软雅黑" panose="020B0503020204020204" pitchFamily="34" charset="-122"/>
                <a:ea typeface="微软雅黑" panose="020B0503020204020204" pitchFamily="34" charset="-122"/>
                <a:sym typeface="+mn-ea"/>
              </a:rPr>
              <a:t>证券经纪业务管理实施细则</a:t>
            </a:r>
            <a:endParaRPr lang="zh-CN" altLang="en-US" sz="1200" b="1"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200" dirty="0">
                <a:latin typeface="微软雅黑" panose="020B0503020204020204" pitchFamily="34" charset="-122"/>
                <a:ea typeface="微软雅黑" panose="020B0503020204020204" pitchFamily="34" charset="-122"/>
                <a:sym typeface="+mn-ea"/>
              </a:rPr>
              <a:t>第九条</a:t>
            </a:r>
            <a:r>
              <a:rPr lang="en-US" altLang="zh-CN" sz="1200" dirty="0">
                <a:latin typeface="微软雅黑" panose="020B0503020204020204" pitchFamily="34" charset="-122"/>
                <a:ea typeface="微软雅黑" panose="020B0503020204020204" pitchFamily="34" charset="-122"/>
                <a:sym typeface="+mn-ea"/>
              </a:rPr>
              <a:t> </a:t>
            </a:r>
            <a:r>
              <a:rPr lang="zh-CN" altLang="en-US" sz="1200" dirty="0">
                <a:latin typeface="微软雅黑" panose="020B0503020204020204" pitchFamily="34" charset="-122"/>
                <a:ea typeface="微软雅黑" panose="020B0503020204020204" pitchFamily="34" charset="-122"/>
                <a:sym typeface="+mn-ea"/>
              </a:rPr>
              <a:t>投资者账户出现大额资金划转，并存在下列情形之一的，证券公司应当重新识别投资者身份：（一）</a:t>
            </a:r>
            <a:r>
              <a:rPr lang="zh-CN" altLang="en-US" sz="1200" b="1" dirty="0">
                <a:solidFill>
                  <a:srgbClr val="FF0000"/>
                </a:solidFill>
                <a:latin typeface="微软雅黑" panose="020B0503020204020204" pitchFamily="34" charset="-122"/>
                <a:ea typeface="微软雅黑" panose="020B0503020204020204" pitchFamily="34" charset="-122"/>
                <a:sym typeface="+mn-ea"/>
              </a:rPr>
              <a:t>资金划转金额与投资者资产收入情况明显不一致；（二）资金划转金额与已掌握的投资者年龄、职业、注册资本等信息相矛盾；（三）资金划转金额、次数、频率存在异常；（四）无实质交易且频繁发生大额资金划转</a:t>
            </a:r>
            <a:r>
              <a:rPr lang="zh-CN" altLang="en-US" sz="1200" dirty="0">
                <a:latin typeface="微软雅黑" panose="020B0503020204020204" pitchFamily="34" charset="-122"/>
                <a:ea typeface="微软雅黑" panose="020B0503020204020204" pitchFamily="34" charset="-122"/>
                <a:sym typeface="+mn-ea"/>
              </a:rPr>
              <a:t>；（五）法律法规规定的其他情形。</a:t>
            </a:r>
            <a:endParaRPr lang="zh-CN" altLang="en-US" sz="12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200" b="1" dirty="0">
                <a:solidFill>
                  <a:srgbClr val="1D41D5"/>
                </a:solidFill>
                <a:latin typeface="微软雅黑" panose="020B0503020204020204" pitchFamily="34" charset="-122"/>
                <a:ea typeface="微软雅黑" panose="020B0503020204020204" pitchFamily="34" charset="-122"/>
                <a:sym typeface="+mn-ea"/>
              </a:rPr>
              <a:t>大额资金划转的金额标准参照反洗钱主管部门制定的大额交易报告相关标准</a:t>
            </a:r>
            <a:r>
              <a:rPr lang="zh-CN" altLang="en-US" sz="1200" dirty="0">
                <a:latin typeface="微软雅黑" panose="020B0503020204020204" pitchFamily="34" charset="-122"/>
                <a:ea typeface="微软雅黑" panose="020B0503020204020204" pitchFamily="34" charset="-122"/>
                <a:sym typeface="+mn-ea"/>
              </a:rPr>
              <a:t>。在重新识别的过程中，投资者不配合证券公司工作的，证券公司可以根据相关规定和协议的约定采取限制、暂停、终止提供证券交易服务等措施。</a:t>
            </a:r>
            <a:endParaRPr lang="zh-CN" altLang="en-US" sz="12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200" dirty="0">
                <a:latin typeface="微软雅黑" panose="020B0503020204020204" pitchFamily="34" charset="-122"/>
                <a:ea typeface="微软雅黑" panose="020B0503020204020204" pitchFamily="34" charset="-122"/>
              </a:rPr>
              <a:t>证券公司认为投资者行为与洗钱、恐怖融资等犯罪活动相关的，应当按照规定及时报告反洗钱主管部门。</a:t>
            </a:r>
            <a:r>
              <a:rPr lang="zh-CN" altLang="en-US" sz="1400" dirty="0">
                <a:latin typeface="微软雅黑" panose="020B0503020204020204" pitchFamily="34" charset="-122"/>
                <a:ea typeface="微软雅黑" panose="020B0503020204020204" pitchFamily="34" charset="-122"/>
              </a:rPr>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567055"/>
            <a:ext cx="8550910" cy="4318000"/>
          </a:xfrm>
          <a:prstGeom prst="rect">
            <a:avLst/>
          </a:prstGeom>
          <a:noFill/>
          <a:ln w="9525">
            <a:noFill/>
          </a:ln>
        </p:spPr>
        <p:txBody>
          <a:bodyPr wrap="square">
            <a:noAutofit/>
          </a:bodyPr>
          <a:lstStyle/>
          <a:p>
            <a:pPr algn="l"/>
            <a:r>
              <a:rPr lang="zh-CN" altLang="en-US" sz="2000" dirty="0">
                <a:solidFill>
                  <a:srgbClr val="0066CC"/>
                </a:solidFill>
                <a:latin typeface="微软雅黑" panose="020B0503020204020204" pitchFamily="34" charset="-122"/>
                <a:ea typeface="微软雅黑" panose="020B0503020204020204" pitchFamily="34" charset="-122"/>
              </a:rPr>
              <a:t>相关规定</a:t>
            </a:r>
            <a:endParaRPr lang="zh-CN" altLang="en-US" sz="2000" dirty="0">
              <a:solidFill>
                <a:srgbClr val="0066CC"/>
              </a:solidFill>
              <a:latin typeface="微软雅黑" panose="020B0503020204020204" pitchFamily="34" charset="-122"/>
              <a:ea typeface="微软雅黑" panose="020B0503020204020204" pitchFamily="34" charset="-122"/>
            </a:endParaRPr>
          </a:p>
          <a:p>
            <a:pPr algn="l"/>
            <a:endParaRPr lang="zh-CN" altLang="en-US" sz="12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200" b="1" dirty="0">
                <a:solidFill>
                  <a:schemeClr val="tx1"/>
                </a:solidFill>
                <a:latin typeface="微软雅黑" panose="020B0503020204020204" pitchFamily="34" charset="-122"/>
                <a:ea typeface="微软雅黑" panose="020B0503020204020204" pitchFamily="34" charset="-122"/>
              </a:rPr>
              <a:t>金融机构大额交易和可疑交易报告管理办法</a:t>
            </a:r>
            <a:endParaRPr lang="zh-CN" altLang="en-US" sz="1200" b="1"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200" dirty="0">
                <a:solidFill>
                  <a:schemeClr val="tx1"/>
                </a:solidFill>
                <a:latin typeface="微软雅黑" panose="020B0503020204020204" pitchFamily="34" charset="-122"/>
                <a:ea typeface="微软雅黑" panose="020B0503020204020204" pitchFamily="34" charset="-122"/>
              </a:rPr>
              <a:t>第五条　</a:t>
            </a:r>
            <a:r>
              <a:rPr lang="zh-CN" altLang="en-US" sz="1200" b="1" dirty="0">
                <a:solidFill>
                  <a:srgbClr val="FF0000"/>
                </a:solidFill>
                <a:latin typeface="微软雅黑" panose="020B0503020204020204" pitchFamily="34" charset="-122"/>
                <a:ea typeface="微软雅黑" panose="020B0503020204020204" pitchFamily="34" charset="-122"/>
              </a:rPr>
              <a:t>金融机构应当报告下列大额交易</a:t>
            </a:r>
            <a:r>
              <a:rPr lang="zh-CN" altLang="en-US" sz="1200" dirty="0">
                <a:solidFill>
                  <a:schemeClr val="tx1"/>
                </a:solidFill>
                <a:latin typeface="微软雅黑" panose="020B0503020204020204" pitchFamily="34" charset="-122"/>
                <a:ea typeface="微软雅黑" panose="020B0503020204020204" pitchFamily="34" charset="-122"/>
              </a:rPr>
              <a:t>：</a:t>
            </a:r>
            <a:endParaRPr lang="zh-CN" altLang="en-US" sz="12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200" dirty="0">
                <a:solidFill>
                  <a:schemeClr val="tx1"/>
                </a:solidFill>
                <a:latin typeface="微软雅黑" panose="020B0503020204020204" pitchFamily="34" charset="-122"/>
                <a:ea typeface="微软雅黑" panose="020B0503020204020204" pitchFamily="34" charset="-122"/>
              </a:rPr>
              <a:t>（一）当日单笔或者累计交易人民币</a:t>
            </a:r>
            <a:r>
              <a:rPr lang="en-US" altLang="zh-CN" sz="1200" dirty="0">
                <a:solidFill>
                  <a:schemeClr val="tx1"/>
                </a:solidFill>
                <a:latin typeface="微软雅黑" panose="020B0503020204020204" pitchFamily="34" charset="-122"/>
                <a:ea typeface="微软雅黑" panose="020B0503020204020204" pitchFamily="34" charset="-122"/>
              </a:rPr>
              <a:t>5</a:t>
            </a:r>
            <a:r>
              <a:rPr lang="zh-CN" altLang="en-US" sz="1200" dirty="0">
                <a:solidFill>
                  <a:schemeClr val="tx1"/>
                </a:solidFill>
                <a:latin typeface="微软雅黑" panose="020B0503020204020204" pitchFamily="34" charset="-122"/>
                <a:ea typeface="微软雅黑" panose="020B0503020204020204" pitchFamily="34" charset="-122"/>
              </a:rPr>
              <a:t>万元以上（含</a:t>
            </a:r>
            <a:r>
              <a:rPr lang="en-US" altLang="zh-CN" sz="1200" dirty="0">
                <a:solidFill>
                  <a:schemeClr val="tx1"/>
                </a:solidFill>
                <a:latin typeface="微软雅黑" panose="020B0503020204020204" pitchFamily="34" charset="-122"/>
                <a:ea typeface="微软雅黑" panose="020B0503020204020204" pitchFamily="34" charset="-122"/>
              </a:rPr>
              <a:t>5</a:t>
            </a:r>
            <a:r>
              <a:rPr lang="zh-CN" altLang="en-US" sz="1200" dirty="0">
                <a:solidFill>
                  <a:schemeClr val="tx1"/>
                </a:solidFill>
                <a:latin typeface="微软雅黑" panose="020B0503020204020204" pitchFamily="34" charset="-122"/>
                <a:ea typeface="微软雅黑" panose="020B0503020204020204" pitchFamily="34" charset="-122"/>
              </a:rPr>
              <a:t>万元）、外币等值</a:t>
            </a:r>
            <a:r>
              <a:rPr lang="en-US" altLang="zh-CN" sz="1200" dirty="0">
                <a:solidFill>
                  <a:schemeClr val="tx1"/>
                </a:solidFill>
                <a:latin typeface="微软雅黑" panose="020B0503020204020204" pitchFamily="34" charset="-122"/>
                <a:ea typeface="微软雅黑" panose="020B0503020204020204" pitchFamily="34" charset="-122"/>
              </a:rPr>
              <a:t>1</a:t>
            </a:r>
            <a:r>
              <a:rPr lang="zh-CN" altLang="en-US" sz="1200" dirty="0">
                <a:solidFill>
                  <a:schemeClr val="tx1"/>
                </a:solidFill>
                <a:latin typeface="微软雅黑" panose="020B0503020204020204" pitchFamily="34" charset="-122"/>
                <a:ea typeface="微软雅黑" panose="020B0503020204020204" pitchFamily="34" charset="-122"/>
              </a:rPr>
              <a:t>万美元以上（含</a:t>
            </a:r>
            <a:r>
              <a:rPr lang="en-US" altLang="zh-CN" sz="1200" dirty="0">
                <a:solidFill>
                  <a:schemeClr val="tx1"/>
                </a:solidFill>
                <a:latin typeface="微软雅黑" panose="020B0503020204020204" pitchFamily="34" charset="-122"/>
                <a:ea typeface="微软雅黑" panose="020B0503020204020204" pitchFamily="34" charset="-122"/>
              </a:rPr>
              <a:t>1</a:t>
            </a:r>
            <a:r>
              <a:rPr lang="zh-CN" altLang="en-US" sz="1200" dirty="0">
                <a:solidFill>
                  <a:schemeClr val="tx1"/>
                </a:solidFill>
                <a:latin typeface="微软雅黑" panose="020B0503020204020204" pitchFamily="34" charset="-122"/>
                <a:ea typeface="微软雅黑" panose="020B0503020204020204" pitchFamily="34" charset="-122"/>
              </a:rPr>
              <a:t>万美元）的现金缴存、现金支取、现金结售汇、现钞兑换、现金汇款、现金票据解付及其他形式的现金收支。</a:t>
            </a:r>
            <a:endParaRPr lang="zh-CN" altLang="en-US" sz="12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200" dirty="0">
                <a:solidFill>
                  <a:schemeClr val="tx1"/>
                </a:solidFill>
                <a:latin typeface="微软雅黑" panose="020B0503020204020204" pitchFamily="34" charset="-122"/>
                <a:ea typeface="微软雅黑" panose="020B0503020204020204" pitchFamily="34" charset="-122"/>
              </a:rPr>
              <a:t>（二）非自然人客户银行账户与其他的银行账户发生当日单笔或者累计交易人民币</a:t>
            </a:r>
            <a:r>
              <a:rPr lang="en-US" altLang="zh-CN" sz="1200" dirty="0">
                <a:solidFill>
                  <a:schemeClr val="tx1"/>
                </a:solidFill>
                <a:latin typeface="微软雅黑" panose="020B0503020204020204" pitchFamily="34" charset="-122"/>
                <a:ea typeface="微软雅黑" panose="020B0503020204020204" pitchFamily="34" charset="-122"/>
              </a:rPr>
              <a:t>200</a:t>
            </a:r>
            <a:r>
              <a:rPr lang="zh-CN" altLang="en-US" sz="1200" dirty="0">
                <a:solidFill>
                  <a:schemeClr val="tx1"/>
                </a:solidFill>
                <a:latin typeface="微软雅黑" panose="020B0503020204020204" pitchFamily="34" charset="-122"/>
                <a:ea typeface="微软雅黑" panose="020B0503020204020204" pitchFamily="34" charset="-122"/>
              </a:rPr>
              <a:t>万元以上（含</a:t>
            </a:r>
            <a:r>
              <a:rPr lang="en-US" altLang="zh-CN" sz="1200" dirty="0">
                <a:solidFill>
                  <a:schemeClr val="tx1"/>
                </a:solidFill>
                <a:latin typeface="微软雅黑" panose="020B0503020204020204" pitchFamily="34" charset="-122"/>
                <a:ea typeface="微软雅黑" panose="020B0503020204020204" pitchFamily="34" charset="-122"/>
              </a:rPr>
              <a:t>200</a:t>
            </a:r>
            <a:r>
              <a:rPr lang="zh-CN" altLang="en-US" sz="1200" dirty="0">
                <a:solidFill>
                  <a:schemeClr val="tx1"/>
                </a:solidFill>
                <a:latin typeface="微软雅黑" panose="020B0503020204020204" pitchFamily="34" charset="-122"/>
                <a:ea typeface="微软雅黑" panose="020B0503020204020204" pitchFamily="34" charset="-122"/>
              </a:rPr>
              <a:t>万元）、外币等值</a:t>
            </a:r>
            <a:r>
              <a:rPr lang="en-US" altLang="zh-CN" sz="1200" dirty="0">
                <a:solidFill>
                  <a:schemeClr val="tx1"/>
                </a:solidFill>
                <a:latin typeface="微软雅黑" panose="020B0503020204020204" pitchFamily="34" charset="-122"/>
                <a:ea typeface="微软雅黑" panose="020B0503020204020204" pitchFamily="34" charset="-122"/>
              </a:rPr>
              <a:t>20</a:t>
            </a:r>
            <a:r>
              <a:rPr lang="zh-CN" altLang="en-US" sz="1200" dirty="0">
                <a:solidFill>
                  <a:schemeClr val="tx1"/>
                </a:solidFill>
                <a:latin typeface="微软雅黑" panose="020B0503020204020204" pitchFamily="34" charset="-122"/>
                <a:ea typeface="微软雅黑" panose="020B0503020204020204" pitchFamily="34" charset="-122"/>
              </a:rPr>
              <a:t>万美元以上（含</a:t>
            </a:r>
            <a:r>
              <a:rPr lang="en-US" altLang="zh-CN" sz="1200" dirty="0">
                <a:solidFill>
                  <a:schemeClr val="tx1"/>
                </a:solidFill>
                <a:latin typeface="微软雅黑" panose="020B0503020204020204" pitchFamily="34" charset="-122"/>
                <a:ea typeface="微软雅黑" panose="020B0503020204020204" pitchFamily="34" charset="-122"/>
              </a:rPr>
              <a:t>20</a:t>
            </a:r>
            <a:r>
              <a:rPr lang="zh-CN" altLang="en-US" sz="1200" dirty="0">
                <a:solidFill>
                  <a:schemeClr val="tx1"/>
                </a:solidFill>
                <a:latin typeface="微软雅黑" panose="020B0503020204020204" pitchFamily="34" charset="-122"/>
                <a:ea typeface="微软雅黑" panose="020B0503020204020204" pitchFamily="34" charset="-122"/>
              </a:rPr>
              <a:t>万美元）的款项划转。</a:t>
            </a:r>
            <a:endParaRPr lang="zh-CN" altLang="en-US" sz="12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200" dirty="0">
                <a:solidFill>
                  <a:schemeClr val="tx1"/>
                </a:solidFill>
                <a:latin typeface="微软雅黑" panose="020B0503020204020204" pitchFamily="34" charset="-122"/>
                <a:ea typeface="微软雅黑" panose="020B0503020204020204" pitchFamily="34" charset="-122"/>
              </a:rPr>
              <a:t>（三）</a:t>
            </a:r>
            <a:r>
              <a:rPr lang="zh-CN" altLang="en-US" sz="1200" b="1" dirty="0">
                <a:solidFill>
                  <a:srgbClr val="FF0000"/>
                </a:solidFill>
                <a:latin typeface="微软雅黑" panose="020B0503020204020204" pitchFamily="34" charset="-122"/>
                <a:ea typeface="微软雅黑" panose="020B0503020204020204" pitchFamily="34" charset="-122"/>
              </a:rPr>
              <a:t>自然人客户银行账户与其他的银行账户发生当日单笔或者累计交易人民币</a:t>
            </a:r>
            <a:r>
              <a:rPr lang="en-US" altLang="zh-CN" sz="1200" b="1" dirty="0">
                <a:solidFill>
                  <a:srgbClr val="FF0000"/>
                </a:solidFill>
                <a:latin typeface="微软雅黑" panose="020B0503020204020204" pitchFamily="34" charset="-122"/>
                <a:ea typeface="微软雅黑" panose="020B0503020204020204" pitchFamily="34" charset="-122"/>
              </a:rPr>
              <a:t>50</a:t>
            </a:r>
            <a:r>
              <a:rPr lang="zh-CN" altLang="en-US" sz="1200" b="1" dirty="0">
                <a:solidFill>
                  <a:srgbClr val="FF0000"/>
                </a:solidFill>
                <a:latin typeface="微软雅黑" panose="020B0503020204020204" pitchFamily="34" charset="-122"/>
                <a:ea typeface="微软雅黑" panose="020B0503020204020204" pitchFamily="34" charset="-122"/>
              </a:rPr>
              <a:t>万元以上（含</a:t>
            </a:r>
            <a:r>
              <a:rPr lang="en-US" altLang="zh-CN" sz="1200" b="1" dirty="0">
                <a:solidFill>
                  <a:srgbClr val="FF0000"/>
                </a:solidFill>
                <a:latin typeface="微软雅黑" panose="020B0503020204020204" pitchFamily="34" charset="-122"/>
                <a:ea typeface="微软雅黑" panose="020B0503020204020204" pitchFamily="34" charset="-122"/>
              </a:rPr>
              <a:t>50</a:t>
            </a:r>
            <a:r>
              <a:rPr lang="zh-CN" altLang="en-US" sz="1200" b="1" dirty="0">
                <a:solidFill>
                  <a:srgbClr val="FF0000"/>
                </a:solidFill>
                <a:latin typeface="微软雅黑" panose="020B0503020204020204" pitchFamily="34" charset="-122"/>
                <a:ea typeface="微软雅黑" panose="020B0503020204020204" pitchFamily="34" charset="-122"/>
              </a:rPr>
              <a:t>万元）、外币等值</a:t>
            </a:r>
            <a:r>
              <a:rPr lang="en-US" altLang="zh-CN" sz="1200" b="1" dirty="0">
                <a:solidFill>
                  <a:srgbClr val="FF0000"/>
                </a:solidFill>
                <a:latin typeface="微软雅黑" panose="020B0503020204020204" pitchFamily="34" charset="-122"/>
                <a:ea typeface="微软雅黑" panose="020B0503020204020204" pitchFamily="34" charset="-122"/>
              </a:rPr>
              <a:t>10</a:t>
            </a:r>
            <a:r>
              <a:rPr lang="zh-CN" altLang="en-US" sz="1200" b="1" dirty="0">
                <a:solidFill>
                  <a:srgbClr val="FF0000"/>
                </a:solidFill>
                <a:latin typeface="微软雅黑" panose="020B0503020204020204" pitchFamily="34" charset="-122"/>
                <a:ea typeface="微软雅黑" panose="020B0503020204020204" pitchFamily="34" charset="-122"/>
              </a:rPr>
              <a:t>万美元以上（含</a:t>
            </a:r>
            <a:r>
              <a:rPr lang="en-US" altLang="zh-CN" sz="1200" b="1" dirty="0">
                <a:solidFill>
                  <a:srgbClr val="FF0000"/>
                </a:solidFill>
                <a:latin typeface="微软雅黑" panose="020B0503020204020204" pitchFamily="34" charset="-122"/>
                <a:ea typeface="微软雅黑" panose="020B0503020204020204" pitchFamily="34" charset="-122"/>
              </a:rPr>
              <a:t>10</a:t>
            </a:r>
            <a:r>
              <a:rPr lang="zh-CN" altLang="en-US" sz="1200" b="1" dirty="0">
                <a:solidFill>
                  <a:srgbClr val="FF0000"/>
                </a:solidFill>
                <a:latin typeface="微软雅黑" panose="020B0503020204020204" pitchFamily="34" charset="-122"/>
                <a:ea typeface="微软雅黑" panose="020B0503020204020204" pitchFamily="34" charset="-122"/>
              </a:rPr>
              <a:t>万美元）的境内款项划转</a:t>
            </a:r>
            <a:r>
              <a:rPr lang="zh-CN" altLang="en-US" sz="1200" dirty="0">
                <a:solidFill>
                  <a:schemeClr val="tx1"/>
                </a:solidFill>
                <a:latin typeface="微软雅黑" panose="020B0503020204020204" pitchFamily="34" charset="-122"/>
                <a:ea typeface="微软雅黑" panose="020B0503020204020204" pitchFamily="34" charset="-122"/>
              </a:rPr>
              <a:t>。</a:t>
            </a:r>
            <a:endParaRPr lang="zh-CN" altLang="en-US" sz="12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200" dirty="0">
                <a:solidFill>
                  <a:schemeClr val="tx1"/>
                </a:solidFill>
                <a:latin typeface="微软雅黑" panose="020B0503020204020204" pitchFamily="34" charset="-122"/>
                <a:ea typeface="微软雅黑" panose="020B0503020204020204" pitchFamily="34" charset="-122"/>
              </a:rPr>
              <a:t>（四）自然人客户银行账户与其他的银行账户发生当日单笔或者累计交易人民币</a:t>
            </a:r>
            <a:r>
              <a:rPr lang="en-US" altLang="zh-CN" sz="1200" dirty="0">
                <a:solidFill>
                  <a:schemeClr val="tx1"/>
                </a:solidFill>
                <a:latin typeface="微软雅黑" panose="020B0503020204020204" pitchFamily="34" charset="-122"/>
                <a:ea typeface="微软雅黑" panose="020B0503020204020204" pitchFamily="34" charset="-122"/>
              </a:rPr>
              <a:t>20</a:t>
            </a:r>
            <a:r>
              <a:rPr lang="zh-CN" altLang="en-US" sz="1200" dirty="0">
                <a:solidFill>
                  <a:schemeClr val="tx1"/>
                </a:solidFill>
                <a:latin typeface="微软雅黑" panose="020B0503020204020204" pitchFamily="34" charset="-122"/>
                <a:ea typeface="微软雅黑" panose="020B0503020204020204" pitchFamily="34" charset="-122"/>
              </a:rPr>
              <a:t>万元以上（含</a:t>
            </a:r>
            <a:r>
              <a:rPr lang="en-US" altLang="zh-CN" sz="1200" dirty="0">
                <a:solidFill>
                  <a:schemeClr val="tx1"/>
                </a:solidFill>
                <a:latin typeface="微软雅黑" panose="020B0503020204020204" pitchFamily="34" charset="-122"/>
                <a:ea typeface="微软雅黑" panose="020B0503020204020204" pitchFamily="34" charset="-122"/>
              </a:rPr>
              <a:t>20</a:t>
            </a:r>
            <a:r>
              <a:rPr lang="zh-CN" altLang="en-US" sz="1200" dirty="0">
                <a:solidFill>
                  <a:schemeClr val="tx1"/>
                </a:solidFill>
                <a:latin typeface="微软雅黑" panose="020B0503020204020204" pitchFamily="34" charset="-122"/>
                <a:ea typeface="微软雅黑" panose="020B0503020204020204" pitchFamily="34" charset="-122"/>
              </a:rPr>
              <a:t>万元）、外币等值</a:t>
            </a:r>
            <a:r>
              <a:rPr lang="en-US" altLang="zh-CN" sz="1200" dirty="0">
                <a:solidFill>
                  <a:schemeClr val="tx1"/>
                </a:solidFill>
                <a:latin typeface="微软雅黑" panose="020B0503020204020204" pitchFamily="34" charset="-122"/>
                <a:ea typeface="微软雅黑" panose="020B0503020204020204" pitchFamily="34" charset="-122"/>
              </a:rPr>
              <a:t>1</a:t>
            </a:r>
            <a:r>
              <a:rPr lang="zh-CN" altLang="en-US" sz="1200" dirty="0">
                <a:solidFill>
                  <a:schemeClr val="tx1"/>
                </a:solidFill>
                <a:latin typeface="微软雅黑" panose="020B0503020204020204" pitchFamily="34" charset="-122"/>
                <a:ea typeface="微软雅黑" panose="020B0503020204020204" pitchFamily="34" charset="-122"/>
              </a:rPr>
              <a:t>万美元以上（含</a:t>
            </a:r>
            <a:r>
              <a:rPr lang="en-US" altLang="zh-CN" sz="1200" dirty="0">
                <a:solidFill>
                  <a:schemeClr val="tx1"/>
                </a:solidFill>
                <a:latin typeface="微软雅黑" panose="020B0503020204020204" pitchFamily="34" charset="-122"/>
                <a:ea typeface="微软雅黑" panose="020B0503020204020204" pitchFamily="34" charset="-122"/>
              </a:rPr>
              <a:t>1</a:t>
            </a:r>
            <a:r>
              <a:rPr lang="zh-CN" altLang="en-US" sz="1200" dirty="0">
                <a:solidFill>
                  <a:schemeClr val="tx1"/>
                </a:solidFill>
                <a:latin typeface="微软雅黑" panose="020B0503020204020204" pitchFamily="34" charset="-122"/>
                <a:ea typeface="微软雅黑" panose="020B0503020204020204" pitchFamily="34" charset="-122"/>
              </a:rPr>
              <a:t>万美元）的跨境款项划转。</a:t>
            </a:r>
            <a:endParaRPr lang="zh-CN" altLang="en-US" sz="12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200" dirty="0">
                <a:solidFill>
                  <a:schemeClr val="tx1"/>
                </a:solidFill>
                <a:latin typeface="微软雅黑" panose="020B0503020204020204" pitchFamily="34" charset="-122"/>
                <a:ea typeface="微软雅黑" panose="020B0503020204020204" pitchFamily="34" charset="-122"/>
              </a:rPr>
              <a:t>累计交易金额以客户为单位，按资金收入或者支出单边累计计算并报告。中国人民银行另有规定的除外。</a:t>
            </a:r>
            <a:endParaRPr lang="zh-CN" altLang="en-US" sz="1200" dirty="0">
              <a:solidFill>
                <a:schemeClr val="tx1"/>
              </a:solidFill>
              <a:latin typeface="微软雅黑" panose="020B0503020204020204" pitchFamily="34" charset="-122"/>
              <a:ea typeface="微软雅黑" panose="020B0503020204020204" pitchFamily="34" charset="-122"/>
            </a:endParaRPr>
          </a:p>
          <a:p>
            <a:pPr algn="l">
              <a:lnSpc>
                <a:spcPct val="150000"/>
              </a:lnSpc>
            </a:pPr>
            <a:r>
              <a:rPr lang="zh-CN" altLang="en-US" sz="1200" dirty="0">
                <a:latin typeface="微软雅黑" panose="020B0503020204020204" pitchFamily="34" charset="-122"/>
                <a:ea typeface="微软雅黑" panose="020B0503020204020204" pitchFamily="34" charset="-122"/>
              </a:rPr>
              <a:t>中国人民银行根据需要可以调整本条第一款规定的大额交易报告标准。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七、违反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依法合规</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41</a:t>
            </a:r>
            <a:endParaRPr lang="en-US" altLang="zh-CN" sz="1600" dirty="0">
              <a:solidFill>
                <a:srgbClr val="AB33EF"/>
              </a:solidFill>
              <a:latin typeface="微软雅黑" panose="020B0503020204020204" pitchFamily="34" charset="-122"/>
              <a:ea typeface="微软雅黑" panose="020B0503020204020204" pitchFamily="34" charset="-122"/>
              <a:sym typeface="+mn-ea"/>
            </a:endParaRPr>
          </a:p>
          <a:p>
            <a:pPr algn="ctr"/>
            <a:r>
              <a:rPr lang="zh-CN" altLang="en-US" sz="1400" dirty="0">
                <a:sym typeface="+mn-ea"/>
              </a:rPr>
              <a:t>关于对江某采取出具警示函措施的决定</a:t>
            </a:r>
            <a:endParaRPr lang="zh-CN" altLang="en-US" sz="1400" dirty="0">
              <a:sym typeface="+mn-ea"/>
            </a:endParaRPr>
          </a:p>
          <a:p>
            <a:pPr algn="l">
              <a:lnSpc>
                <a:spcPct val="150000"/>
              </a:lnSpc>
            </a:pPr>
            <a:r>
              <a:rPr lang="zh-CN" altLang="en-US" sz="1400" dirty="0">
                <a:solidFill>
                  <a:schemeClr val="tx1"/>
                </a:solidFill>
              </a:rPr>
              <a:t>江某：</a:t>
            </a:r>
            <a:r>
              <a:rPr lang="en-US" altLang="zh-CN" sz="1400" dirty="0">
                <a:solidFill>
                  <a:schemeClr val="tx1"/>
                </a:solidFill>
              </a:rPr>
              <a:t> </a:t>
            </a:r>
            <a:endParaRPr lang="en-US" altLang="zh-CN"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经查，某证券有限责任公司景德镇广场南路证券营业部存在</a:t>
            </a:r>
            <a:r>
              <a:rPr lang="zh-CN" altLang="en-US" sz="1600" b="1" dirty="0">
                <a:solidFill>
                  <a:srgbClr val="FF0000"/>
                </a:solidFill>
              </a:rPr>
              <a:t>向非营销岗人员下达营销任务，以及向无基金从业资格人员下达基金销售任务</a:t>
            </a:r>
            <a:r>
              <a:rPr lang="zh-CN" altLang="en-US" sz="1400" dirty="0">
                <a:solidFill>
                  <a:schemeClr val="tx1"/>
                </a:solidFill>
              </a:rPr>
              <a:t>等情形。上述行为违反了《关于加强证券经纪业务管理的规定》（证监会公告〔</a:t>
            </a:r>
            <a:r>
              <a:rPr lang="en-US" altLang="zh-CN" sz="1400" dirty="0">
                <a:solidFill>
                  <a:schemeClr val="tx1"/>
                </a:solidFill>
              </a:rPr>
              <a:t>2010</a:t>
            </a:r>
            <a:r>
              <a:rPr lang="zh-CN" altLang="en-US" sz="1400" dirty="0">
                <a:solidFill>
                  <a:schemeClr val="tx1"/>
                </a:solidFill>
              </a:rPr>
              <a:t>〕</a:t>
            </a:r>
            <a:r>
              <a:rPr lang="en-US" altLang="zh-CN" sz="1400" dirty="0">
                <a:solidFill>
                  <a:schemeClr val="tx1"/>
                </a:solidFill>
              </a:rPr>
              <a:t>11</a:t>
            </a:r>
            <a:r>
              <a:rPr lang="zh-CN" altLang="en-US" sz="1400" dirty="0">
                <a:solidFill>
                  <a:schemeClr val="tx1"/>
                </a:solidFill>
              </a:rPr>
              <a:t>号）第四条第一项、《公开募集证券投资基金销售机构监督管理办法》（证监会令第</a:t>
            </a:r>
            <a:r>
              <a:rPr lang="en-US" altLang="zh-CN" sz="1400" dirty="0">
                <a:solidFill>
                  <a:schemeClr val="tx1"/>
                </a:solidFill>
              </a:rPr>
              <a:t>175</a:t>
            </a:r>
            <a:r>
              <a:rPr lang="zh-CN" altLang="en-US" sz="1400" dirty="0">
                <a:solidFill>
                  <a:schemeClr val="tx1"/>
                </a:solidFill>
              </a:rPr>
              <a:t>号）第三十条第二款、《证券公司和证券投资基金管理公司合规管理办法》（证监会令第</a:t>
            </a:r>
            <a:r>
              <a:rPr lang="en-US" altLang="zh-CN" sz="1400" dirty="0">
                <a:solidFill>
                  <a:schemeClr val="tx1"/>
                </a:solidFill>
              </a:rPr>
              <a:t>166</a:t>
            </a:r>
            <a:r>
              <a:rPr lang="zh-CN" altLang="en-US" sz="1400" dirty="0">
                <a:solidFill>
                  <a:schemeClr val="tx1"/>
                </a:solidFill>
              </a:rPr>
              <a:t>号）第三条和第四条的规定。</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你作为营业部负责人，对上述行为负有直接责任。</a:t>
            </a:r>
            <a:endParaRPr lang="zh-CN" altLang="en-US" sz="1400" dirty="0">
              <a:solidFill>
                <a:schemeClr val="tx1"/>
              </a:solidFill>
            </a:endParaRPr>
          </a:p>
          <a:p>
            <a:pPr algn="l">
              <a:lnSpc>
                <a:spcPct val="150000"/>
              </a:lnSpc>
            </a:pPr>
            <a:r>
              <a:rPr lang="en-US" altLang="zh-CN" sz="1400" dirty="0">
                <a:solidFill>
                  <a:schemeClr val="tx1"/>
                </a:solidFill>
              </a:rPr>
              <a:t>……</a:t>
            </a:r>
            <a:endParaRPr lang="en-US" altLang="zh-CN" sz="1400" dirty="0">
              <a:solidFill>
                <a:schemeClr val="tx1"/>
              </a:solidFill>
              <a:latin typeface="微软雅黑" panose="020B0503020204020204" pitchFamily="34" charset="-122"/>
              <a:ea typeface="微软雅黑" panose="020B0503020204020204" pitchFamily="34" charset="-122"/>
            </a:endParaRPr>
          </a:p>
          <a:p>
            <a:pPr algn="l"/>
            <a:r>
              <a:rPr lang="en-US" altLang="zh-CN" sz="1600" dirty="0">
                <a:solidFill>
                  <a:schemeClr val="tx1"/>
                </a:solidFill>
                <a:latin typeface="微软雅黑" panose="020B0503020204020204" pitchFamily="34" charset="-122"/>
                <a:ea typeface="微软雅黑" panose="020B0503020204020204" pitchFamily="34" charset="-122"/>
              </a:rPr>
              <a:t>    </a:t>
            </a:r>
            <a:r>
              <a:rPr lang="en-US" altLang="zh-CN" sz="1400" dirty="0">
                <a:solidFill>
                  <a:schemeClr val="tx1"/>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r>
              <a:rPr lang="zh-CN" sz="1200" dirty="0">
                <a:solidFill>
                  <a:schemeClr val="tx1"/>
                </a:solidFill>
                <a:latin typeface="微软雅黑" panose="020B0503020204020204" pitchFamily="34" charset="-122"/>
                <a:ea typeface="微软雅黑" panose="020B0503020204020204" pitchFamily="34" charset="-122"/>
              </a:rPr>
              <a:t>江西</a:t>
            </a:r>
            <a:r>
              <a:rPr lang="zh-CN" altLang="en-US" sz="1200" dirty="0">
                <a:solidFill>
                  <a:schemeClr val="tx1"/>
                </a:solidFill>
                <a:latin typeface="微软雅黑" panose="020B0503020204020204" pitchFamily="34" charset="-122"/>
                <a:ea typeface="微软雅黑" panose="020B0503020204020204" pitchFamily="34" charset="-122"/>
              </a:rPr>
              <a:t>证监局</a:t>
            </a:r>
            <a:endParaRPr lang="en-US" altLang="zh-CN" sz="1200" dirty="0">
              <a:solidFill>
                <a:schemeClr val="tx1"/>
              </a:solidFill>
              <a:latin typeface="微软雅黑" panose="020B0503020204020204" pitchFamily="34" charset="-122"/>
              <a:ea typeface="微软雅黑" panose="020B0503020204020204" pitchFamily="34" charset="-122"/>
            </a:endParaRPr>
          </a:p>
          <a:p>
            <a:pPr algn="l"/>
            <a:r>
              <a:rPr lang="en-US" altLang="zh-CN" sz="1200" dirty="0">
                <a:solidFill>
                  <a:schemeClr val="tx1"/>
                </a:solidFill>
                <a:latin typeface="微软雅黑" panose="020B0503020204020204" pitchFamily="34" charset="-122"/>
                <a:ea typeface="微软雅黑" panose="020B0503020204020204" pitchFamily="34" charset="-122"/>
              </a:rPr>
              <a:t>　　　　　　　                                                                                                            2025年1月7日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七、违反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依法合规</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42</a:t>
            </a:r>
            <a:endParaRPr sz="1600" b="1" dirty="0">
              <a:sym typeface="+mn-ea"/>
            </a:endParaRPr>
          </a:p>
          <a:p>
            <a:pPr algn="ctr"/>
            <a:endParaRPr sz="1800" b="1" dirty="0">
              <a:sym typeface="+mn-ea"/>
            </a:endParaRPr>
          </a:p>
          <a:p>
            <a:pPr algn="ctr"/>
            <a:r>
              <a:rPr lang="zh-CN" altLang="en-US" sz="1400" dirty="0">
                <a:sym typeface="+mn-ea"/>
              </a:rPr>
              <a:t>关于对A期货有限公司重庆营业部采取出具警示函措施的决定</a:t>
            </a:r>
            <a:endParaRPr lang="zh-CN" altLang="en-US" sz="1400" dirty="0">
              <a:sym typeface="+mn-ea"/>
            </a:endParaRPr>
          </a:p>
          <a:p>
            <a:pPr algn="l"/>
            <a:endParaRPr lang="zh-CN" altLang="en-US" sz="1400" dirty="0">
              <a:solidFill>
                <a:schemeClr val="tx1"/>
              </a:solidFill>
            </a:endParaRPr>
          </a:p>
          <a:p>
            <a:pPr algn="l"/>
            <a:r>
              <a:rPr lang="zh-CN" altLang="en-US" sz="1400" dirty="0">
                <a:solidFill>
                  <a:schemeClr val="tx1"/>
                </a:solidFill>
              </a:rPr>
              <a:t>A期货有限公司重庆营业部：</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a:t>
            </a:r>
            <a:r>
              <a:rPr lang="zh-CN" altLang="en-US" sz="1400" b="1" dirty="0">
                <a:solidFill>
                  <a:srgbClr val="FF0000"/>
                </a:solidFill>
              </a:rPr>
              <a:t>你营业部</a:t>
            </a:r>
            <a:r>
              <a:rPr lang="en-US" altLang="zh-CN" sz="1400" b="1" dirty="0">
                <a:solidFill>
                  <a:srgbClr val="FF0000"/>
                </a:solidFill>
              </a:rPr>
              <a:t>2</a:t>
            </a:r>
            <a:r>
              <a:rPr lang="zh-CN" altLang="en-US" sz="1400" b="1" dirty="0">
                <a:solidFill>
                  <a:srgbClr val="FF0000"/>
                </a:solidFill>
              </a:rPr>
              <a:t>名自然人客户接入了外部信息系统且存在异常交易行为。截至我局现场检查日，你营业部未对上述</a:t>
            </a:r>
            <a:r>
              <a:rPr lang="en-US" altLang="zh-CN" sz="1400" b="1" dirty="0">
                <a:solidFill>
                  <a:srgbClr val="FF0000"/>
                </a:solidFill>
              </a:rPr>
              <a:t>2</a:t>
            </a:r>
            <a:r>
              <a:rPr lang="zh-CN" altLang="en-US" sz="1400" b="1" dirty="0">
                <a:solidFill>
                  <a:srgbClr val="FF0000"/>
                </a:solidFill>
              </a:rPr>
              <a:t>名客户的异常交易行为进行监控</a:t>
            </a:r>
            <a:r>
              <a:rPr lang="zh-CN" altLang="en-US" sz="1400" dirty="0">
                <a:solidFill>
                  <a:schemeClr val="tx1"/>
                </a:solidFill>
              </a:rPr>
              <a:t>，未有效排查风险并采取措施进行处理，未严格执行A期货有限公司《外部接入信息系统管理办法》第二十五条的规定。上述情形反映出你营业部合规风险管理不到位，内部控制存在缺陷，违反了《期货公司监督管理办法》（证监会令第</a:t>
            </a:r>
            <a:r>
              <a:rPr lang="en-US" altLang="zh-CN" sz="1400" dirty="0">
                <a:solidFill>
                  <a:schemeClr val="tx1"/>
                </a:solidFill>
              </a:rPr>
              <a:t>155</a:t>
            </a:r>
            <a:r>
              <a:rPr lang="zh-CN" altLang="en-US" sz="1400" dirty="0">
                <a:solidFill>
                  <a:schemeClr val="tx1"/>
                </a:solidFill>
              </a:rPr>
              <a:t>号）第五十六条的规定。</a:t>
            </a:r>
            <a:endParaRPr lang="zh-CN" altLang="en-US" sz="1400" dirty="0">
              <a:solidFill>
                <a:schemeClr val="tx1"/>
              </a:solidFill>
            </a:endParaRPr>
          </a:p>
          <a:p>
            <a:pPr algn="l"/>
            <a:r>
              <a:rPr lang="zh-CN" altLang="en-US" sz="1400" dirty="0">
                <a:solidFill>
                  <a:schemeClr val="tx1"/>
                </a:solidFill>
              </a:rPr>
              <a:t>…… </a:t>
            </a:r>
            <a:endParaRPr lang="zh-CN" altLang="en-US" sz="1400" dirty="0">
              <a:solidFill>
                <a:schemeClr val="tx1"/>
              </a:solidFill>
            </a:endParaRPr>
          </a:p>
          <a:p>
            <a:pPr algn="l"/>
            <a:r>
              <a:rPr lang="zh-CN" altLang="en-US" sz="1400" dirty="0">
                <a:solidFill>
                  <a:schemeClr val="tx1"/>
                </a:solidFill>
              </a:rPr>
              <a:t> </a:t>
            </a:r>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重庆证监局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4</a:t>
            </a:r>
            <a:r>
              <a:rPr lang="zh-CN" altLang="en-US" sz="1400" dirty="0">
                <a:solidFill>
                  <a:schemeClr val="tx1"/>
                </a:solidFill>
              </a:rPr>
              <a:t>年</a:t>
            </a:r>
            <a:r>
              <a:rPr lang="en-US" altLang="zh-CN" sz="1400" dirty="0">
                <a:solidFill>
                  <a:schemeClr val="tx1"/>
                </a:solidFill>
              </a:rPr>
              <a:t>5</a:t>
            </a:r>
            <a:r>
              <a:rPr lang="zh-CN" altLang="en-US" sz="1400" dirty="0">
                <a:solidFill>
                  <a:schemeClr val="tx1"/>
                </a:solidFill>
              </a:rPr>
              <a:t>月</a:t>
            </a:r>
            <a:r>
              <a:rPr lang="en-US" altLang="zh-CN" sz="1400" dirty="0">
                <a:solidFill>
                  <a:schemeClr val="tx1"/>
                </a:solidFill>
              </a:rPr>
              <a:t>9</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七、违反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依法合规</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43</a:t>
            </a:r>
            <a:endParaRPr sz="1600" b="1" dirty="0">
              <a:sym typeface="+mn-ea"/>
            </a:endParaRPr>
          </a:p>
          <a:p>
            <a:pPr algn="ctr"/>
            <a:endParaRPr sz="1800" b="1" dirty="0">
              <a:sym typeface="+mn-ea"/>
            </a:endParaRPr>
          </a:p>
          <a:p>
            <a:pPr algn="ctr"/>
            <a:r>
              <a:rPr lang="zh-CN" altLang="en-US" sz="1400" dirty="0">
                <a:sym typeface="+mn-ea"/>
              </a:rPr>
              <a:t>江苏证监局关于对傅某采取出具警示函行政监管措施的决定</a:t>
            </a:r>
            <a:endParaRPr lang="zh-CN" altLang="en-US" sz="1400" dirty="0">
              <a:sym typeface="+mn-ea"/>
            </a:endParaRPr>
          </a:p>
          <a:p>
            <a:pPr algn="l"/>
            <a:endParaRPr sz="1400" dirty="0">
              <a:sym typeface="+mn-ea"/>
            </a:endParaRPr>
          </a:p>
          <a:p>
            <a:pPr algn="l"/>
            <a:r>
              <a:rPr lang="zh-CN" altLang="en-US" sz="1400" dirty="0">
                <a:solidFill>
                  <a:schemeClr val="tx1"/>
                </a:solidFill>
              </a:rPr>
              <a:t>傅某</a:t>
            </a:r>
            <a:r>
              <a:rPr lang="en-US" altLang="zh-CN" sz="1400" dirty="0">
                <a:solidFill>
                  <a:schemeClr val="tx1"/>
                </a:solidFill>
              </a:rPr>
              <a:t>:</a:t>
            </a:r>
            <a:endParaRPr lang="en-US" altLang="zh-CN"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a:t>
            </a:r>
            <a:r>
              <a:rPr lang="en-US" altLang="zh-CN" sz="1400" dirty="0">
                <a:solidFill>
                  <a:schemeClr val="tx1"/>
                </a:solidFill>
              </a:rPr>
              <a:t>,</a:t>
            </a:r>
            <a:r>
              <a:rPr lang="zh-CN" altLang="en-US" sz="1400" dirty="0">
                <a:solidFill>
                  <a:schemeClr val="tx1"/>
                </a:solidFill>
              </a:rPr>
              <a:t>你在某证券南通姚港路营业部从业期间</a:t>
            </a:r>
            <a:r>
              <a:rPr lang="en-US" altLang="zh-CN" sz="1400" dirty="0">
                <a:solidFill>
                  <a:schemeClr val="tx1"/>
                </a:solidFill>
              </a:rPr>
              <a:t>,</a:t>
            </a:r>
            <a:r>
              <a:rPr lang="zh-CN" altLang="en-US" sz="1400" dirty="0">
                <a:solidFill>
                  <a:schemeClr val="tx1"/>
                </a:solidFill>
              </a:rPr>
              <a:t>存在</a:t>
            </a:r>
            <a:r>
              <a:rPr lang="zh-CN" altLang="en-US" sz="1600" b="1" dirty="0">
                <a:solidFill>
                  <a:srgbClr val="FF0000"/>
                </a:solidFill>
              </a:rPr>
              <a:t>使用营业部演示机替客户办理证券交易</a:t>
            </a:r>
            <a:r>
              <a:rPr lang="zh-CN" altLang="en-US" sz="1400" dirty="0">
                <a:solidFill>
                  <a:schemeClr val="tx1"/>
                </a:solidFill>
              </a:rPr>
              <a:t>的情形。上述行为违反了《证券公司和证券投资基金管理公司合规管理办法》</a:t>
            </a:r>
            <a:r>
              <a:rPr lang="en-US" altLang="zh-CN" sz="1400" dirty="0">
                <a:solidFill>
                  <a:schemeClr val="tx1"/>
                </a:solidFill>
              </a:rPr>
              <a:t>(</a:t>
            </a:r>
            <a:r>
              <a:rPr lang="zh-CN" altLang="en-US" sz="1400" dirty="0">
                <a:solidFill>
                  <a:schemeClr val="tx1"/>
                </a:solidFill>
              </a:rPr>
              <a:t>证监会令第</a:t>
            </a:r>
            <a:r>
              <a:rPr lang="en-US" altLang="zh-CN" sz="1400" dirty="0">
                <a:solidFill>
                  <a:schemeClr val="tx1"/>
                </a:solidFill>
              </a:rPr>
              <a:t>166</a:t>
            </a:r>
            <a:r>
              <a:rPr lang="zh-CN" altLang="en-US" sz="1400" dirty="0">
                <a:solidFill>
                  <a:schemeClr val="tx1"/>
                </a:solidFill>
              </a:rPr>
              <a:t>号</a:t>
            </a:r>
            <a:r>
              <a:rPr lang="en-US" altLang="zh-CN" sz="1400" dirty="0">
                <a:solidFill>
                  <a:schemeClr val="tx1"/>
                </a:solidFill>
              </a:rPr>
              <a:t>)(</a:t>
            </a:r>
            <a:r>
              <a:rPr lang="zh-CN" altLang="en-US" sz="1400" dirty="0">
                <a:solidFill>
                  <a:schemeClr val="tx1"/>
                </a:solidFill>
              </a:rPr>
              <a:t>以下简称《合规管理办法》</a:t>
            </a:r>
            <a:r>
              <a:rPr lang="en-US" altLang="zh-CN" sz="1400" dirty="0">
                <a:solidFill>
                  <a:schemeClr val="tx1"/>
                </a:solidFill>
              </a:rPr>
              <a:t>)</a:t>
            </a:r>
            <a:r>
              <a:rPr lang="zh-CN" altLang="en-US" sz="1400" dirty="0">
                <a:solidFill>
                  <a:schemeClr val="tx1"/>
                </a:solidFill>
              </a:rPr>
              <a:t>第十条第一款、《证券经纪人管理暂行规定》</a:t>
            </a:r>
            <a:r>
              <a:rPr lang="en-US" altLang="zh-CN" sz="1400" dirty="0">
                <a:solidFill>
                  <a:schemeClr val="tx1"/>
                </a:solidFill>
              </a:rPr>
              <a:t>(</a:t>
            </a:r>
            <a:r>
              <a:rPr lang="zh-CN" altLang="en-US" sz="1400" dirty="0">
                <a:solidFill>
                  <a:schemeClr val="tx1"/>
                </a:solidFill>
              </a:rPr>
              <a:t>证监会公告〔</a:t>
            </a:r>
            <a:r>
              <a:rPr lang="en-US" altLang="zh-CN" sz="1400" dirty="0">
                <a:solidFill>
                  <a:schemeClr val="tx1"/>
                </a:solidFill>
              </a:rPr>
              <a:t>2020</a:t>
            </a:r>
            <a:r>
              <a:rPr lang="zh-CN" altLang="en-US" sz="1400" dirty="0">
                <a:solidFill>
                  <a:schemeClr val="tx1"/>
                </a:solidFill>
              </a:rPr>
              <a:t>〕</a:t>
            </a:r>
            <a:r>
              <a:rPr lang="en-US" altLang="zh-CN" sz="1400" dirty="0">
                <a:solidFill>
                  <a:schemeClr val="tx1"/>
                </a:solidFill>
              </a:rPr>
              <a:t>20</a:t>
            </a:r>
            <a:r>
              <a:rPr lang="zh-CN" altLang="en-US" sz="1400" dirty="0">
                <a:solidFill>
                  <a:schemeClr val="tx1"/>
                </a:solidFill>
              </a:rPr>
              <a:t>号</a:t>
            </a:r>
            <a:r>
              <a:rPr lang="en-US" altLang="zh-CN" sz="1400" dirty="0">
                <a:solidFill>
                  <a:schemeClr val="tx1"/>
                </a:solidFill>
              </a:rPr>
              <a:t>)</a:t>
            </a:r>
            <a:r>
              <a:rPr lang="zh-CN" altLang="en-US" sz="1400" dirty="0">
                <a:solidFill>
                  <a:schemeClr val="tx1"/>
                </a:solidFill>
              </a:rPr>
              <a:t>第十二条第</a:t>
            </a:r>
            <a:r>
              <a:rPr lang="en-US" altLang="zh-CN" sz="1400" dirty="0">
                <a:solidFill>
                  <a:schemeClr val="tx1"/>
                </a:solidFill>
              </a:rPr>
              <a:t>(</a:t>
            </a:r>
            <a:r>
              <a:rPr lang="zh-CN" altLang="en-US" sz="1400" dirty="0">
                <a:solidFill>
                  <a:schemeClr val="tx1"/>
                </a:solidFill>
              </a:rPr>
              <a:t>一</a:t>
            </a:r>
            <a:r>
              <a:rPr lang="en-US" altLang="zh-CN" sz="1400" dirty="0">
                <a:solidFill>
                  <a:schemeClr val="tx1"/>
                </a:solidFill>
              </a:rPr>
              <a:t>)</a:t>
            </a:r>
            <a:r>
              <a:rPr lang="zh-CN" altLang="en-US" sz="1400" dirty="0">
                <a:solidFill>
                  <a:schemeClr val="tx1"/>
                </a:solidFill>
              </a:rPr>
              <a:t>项的规定…… </a:t>
            </a:r>
            <a:endParaRPr lang="zh-CN" altLang="en-US" sz="1400" dirty="0">
              <a:solidFill>
                <a:schemeClr val="tx1"/>
              </a:solidFill>
            </a:endParaRPr>
          </a:p>
          <a:p>
            <a:pPr algn="l"/>
            <a:r>
              <a:rPr lang="zh-CN" altLang="en-US" sz="1400" dirty="0">
                <a:solidFill>
                  <a:schemeClr val="tx1"/>
                </a:solidFill>
              </a:rPr>
              <a:t> </a:t>
            </a:r>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江苏证监局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4</a:t>
            </a:r>
            <a:r>
              <a:rPr lang="zh-CN" altLang="en-US" sz="1400" dirty="0">
                <a:solidFill>
                  <a:schemeClr val="tx1"/>
                </a:solidFill>
              </a:rPr>
              <a:t>年</a:t>
            </a:r>
            <a:r>
              <a:rPr lang="en-US" altLang="zh-CN" sz="1400" dirty="0">
                <a:solidFill>
                  <a:schemeClr val="tx1"/>
                </a:solidFill>
              </a:rPr>
              <a:t>11</a:t>
            </a:r>
            <a:r>
              <a:rPr lang="zh-CN" altLang="en-US" sz="1400" dirty="0">
                <a:solidFill>
                  <a:schemeClr val="tx1"/>
                </a:solidFill>
              </a:rPr>
              <a:t>月</a:t>
            </a:r>
            <a:r>
              <a:rPr lang="en-US" altLang="zh-CN" sz="1400" dirty="0">
                <a:solidFill>
                  <a:schemeClr val="tx1"/>
                </a:solidFill>
              </a:rPr>
              <a:t>28</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七、违反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依法合规</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44</a:t>
            </a:r>
            <a:endParaRPr sz="1600" b="1" dirty="0">
              <a:sym typeface="+mn-ea"/>
            </a:endParaRPr>
          </a:p>
          <a:p>
            <a:pPr algn="ctr"/>
            <a:endParaRPr sz="1800" b="1" dirty="0">
              <a:sym typeface="+mn-ea"/>
            </a:endParaRPr>
          </a:p>
          <a:p>
            <a:pPr algn="ctr"/>
            <a:r>
              <a:rPr lang="zh-CN" altLang="en-US" sz="1400" dirty="0">
                <a:sym typeface="+mn-ea"/>
              </a:rPr>
              <a:t>关于对某证券股份有限公司重庆分公司采取出具警示函措施的决定</a:t>
            </a:r>
            <a:endParaRPr lang="zh-CN" altLang="en-US" sz="1400" dirty="0">
              <a:sym typeface="+mn-ea"/>
            </a:endParaRPr>
          </a:p>
          <a:p>
            <a:pPr algn="l">
              <a:lnSpc>
                <a:spcPct val="150000"/>
              </a:lnSpc>
            </a:pPr>
            <a:endParaRPr lang="zh-CN" altLang="en-US" sz="1400" dirty="0">
              <a:solidFill>
                <a:schemeClr val="tx1"/>
              </a:solidFill>
            </a:endParaRPr>
          </a:p>
          <a:p>
            <a:pPr algn="l">
              <a:lnSpc>
                <a:spcPct val="150000"/>
              </a:lnSpc>
            </a:pPr>
            <a:r>
              <a:rPr lang="zh-CN" altLang="en-US" sz="1400" dirty="0">
                <a:solidFill>
                  <a:schemeClr val="tx1"/>
                </a:solidFill>
              </a:rPr>
              <a:t>某证券股份有限公司重庆分公司：</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经查，你分公司所辖证券</a:t>
            </a:r>
            <a:r>
              <a:rPr lang="zh-CN" altLang="en-US" sz="1600" b="1" dirty="0">
                <a:solidFill>
                  <a:srgbClr val="FF0000"/>
                </a:solidFill>
              </a:rPr>
              <a:t>营业部部分员工存在委托证券经纪人以外的第三方招揽客户的行为</a:t>
            </a:r>
            <a:r>
              <a:rPr lang="zh-CN" altLang="en-US" sz="1400" dirty="0">
                <a:solidFill>
                  <a:schemeClr val="tx1"/>
                </a:solidFill>
              </a:rPr>
              <a:t>，你分公司对所辖证券营业部员工执业行为管理不到位，合规风控把关不严。上述问题违反了《证券经纪业务管理办法》（证监会令第</a:t>
            </a:r>
            <a:r>
              <a:rPr lang="en-US" altLang="zh-CN" sz="1400" dirty="0">
                <a:solidFill>
                  <a:schemeClr val="tx1"/>
                </a:solidFill>
              </a:rPr>
              <a:t>204</a:t>
            </a:r>
            <a:r>
              <a:rPr lang="zh-CN" altLang="en-US" sz="1400" dirty="0">
                <a:solidFill>
                  <a:schemeClr val="tx1"/>
                </a:solidFill>
              </a:rPr>
              <a:t>号）第八条第（七）项、《证券公司和证券投资基金管理公司合规管理办法》（证监会令第</a:t>
            </a:r>
            <a:r>
              <a:rPr lang="en-US" altLang="zh-CN" sz="1400" dirty="0">
                <a:solidFill>
                  <a:schemeClr val="tx1"/>
                </a:solidFill>
              </a:rPr>
              <a:t>166</a:t>
            </a:r>
            <a:r>
              <a:rPr lang="zh-CN" altLang="en-US" sz="1400" dirty="0">
                <a:solidFill>
                  <a:schemeClr val="tx1"/>
                </a:solidFill>
              </a:rPr>
              <a:t>号）第六条第（四）项的规定。</a:t>
            </a:r>
            <a:endParaRPr lang="zh-CN" altLang="en-US" sz="1400" dirty="0">
              <a:solidFill>
                <a:schemeClr val="tx1"/>
              </a:solidFill>
            </a:endParaRPr>
          </a:p>
          <a:p>
            <a:pPr algn="l"/>
            <a:r>
              <a:rPr lang="zh-CN" altLang="en-US" sz="1400" dirty="0">
                <a:solidFill>
                  <a:schemeClr val="tx1"/>
                </a:solidFill>
              </a:rPr>
              <a:t>…… </a:t>
            </a:r>
            <a:endParaRPr lang="zh-CN" altLang="en-US" sz="1400" dirty="0">
              <a:solidFill>
                <a:schemeClr val="tx1"/>
              </a:solidFill>
            </a:endParaRPr>
          </a:p>
          <a:p>
            <a:pPr algn="l"/>
            <a:r>
              <a:rPr lang="zh-CN" altLang="en-US" sz="1400" dirty="0">
                <a:solidFill>
                  <a:schemeClr val="tx1"/>
                </a:solidFill>
              </a:rPr>
              <a:t> </a:t>
            </a:r>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重庆</a:t>
            </a:r>
            <a:r>
              <a:rPr lang="zh-CN" altLang="en-US" sz="1400" dirty="0">
                <a:solidFill>
                  <a:schemeClr val="tx1"/>
                </a:solidFill>
              </a:rPr>
              <a:t>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5</a:t>
            </a:r>
            <a:r>
              <a:rPr lang="zh-CN" altLang="en-US" sz="1400" dirty="0">
                <a:solidFill>
                  <a:schemeClr val="tx1"/>
                </a:solidFill>
              </a:rPr>
              <a:t>年</a:t>
            </a:r>
            <a:r>
              <a:rPr lang="en-US" altLang="zh-CN" sz="1400" dirty="0">
                <a:solidFill>
                  <a:schemeClr val="tx1"/>
                </a:solidFill>
              </a:rPr>
              <a:t>3</a:t>
            </a:r>
            <a:r>
              <a:rPr lang="zh-CN" altLang="en-US" sz="1400" dirty="0">
                <a:solidFill>
                  <a:schemeClr val="tx1"/>
                </a:solidFill>
              </a:rPr>
              <a:t>月</a:t>
            </a:r>
            <a:r>
              <a:rPr lang="en-US" altLang="zh-CN" sz="1400" dirty="0">
                <a:solidFill>
                  <a:schemeClr val="tx1"/>
                </a:solidFill>
              </a:rPr>
              <a:t>17</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632460" y="652780"/>
            <a:ext cx="7654925" cy="4356100"/>
          </a:xfrm>
          <a:prstGeom prst="rect">
            <a:avLst/>
          </a:prstGeom>
          <a:noFill/>
          <a:ln w="9525">
            <a:noFill/>
          </a:ln>
        </p:spPr>
        <p:txBody>
          <a:bodyPr wrap="square">
            <a:noAutofit/>
          </a:bodyPr>
          <a:lstStyle/>
          <a:p>
            <a:r>
              <a:rPr lang="zh-CN" dirty="0">
                <a:solidFill>
                  <a:srgbClr val="1D41D5"/>
                </a:solidFill>
                <a:latin typeface="微软雅黑" panose="020B0503020204020204" pitchFamily="34" charset="-122"/>
                <a:ea typeface="微软雅黑" panose="020B0503020204020204" pitchFamily="34" charset="-122"/>
                <a:sym typeface="+mn-ea"/>
              </a:rPr>
              <a:t>二、违反</a:t>
            </a:r>
            <a:r>
              <a:rPr lang="en-US" altLang="zh-CN" dirty="0">
                <a:solidFill>
                  <a:srgbClr val="1D41D5"/>
                </a:solidFill>
                <a:latin typeface="微软雅黑" panose="020B0503020204020204" pitchFamily="34" charset="-122"/>
                <a:ea typeface="微软雅黑" panose="020B0503020204020204" pitchFamily="34" charset="-122"/>
                <a:sym typeface="+mn-ea"/>
              </a:rPr>
              <a:t>“</a:t>
            </a:r>
            <a:r>
              <a:rPr lang="zh-CN" dirty="0">
                <a:solidFill>
                  <a:srgbClr val="1D41D5"/>
                </a:solidFill>
                <a:latin typeface="微软雅黑" panose="020B0503020204020204" pitchFamily="34" charset="-122"/>
                <a:ea typeface="微软雅黑" panose="020B0503020204020204" pitchFamily="34" charset="-122"/>
                <a:sym typeface="+mn-ea"/>
              </a:rPr>
              <a:t>诚实守信</a:t>
            </a:r>
            <a:r>
              <a:rPr lang="en-US" altLang="zh-CN" dirty="0">
                <a:solidFill>
                  <a:srgbClr val="1D41D5"/>
                </a:solidFill>
                <a:latin typeface="微软雅黑" panose="020B0503020204020204" pitchFamily="34" charset="-122"/>
                <a:ea typeface="微软雅黑" panose="020B0503020204020204" pitchFamily="34" charset="-122"/>
                <a:sym typeface="+mn-ea"/>
              </a:rPr>
              <a:t>”</a:t>
            </a:r>
            <a:r>
              <a:rPr lang="zh-CN" dirty="0">
                <a:solidFill>
                  <a:srgbClr val="1D41D5"/>
                </a:solidFill>
                <a:latin typeface="微软雅黑" panose="020B0503020204020204" pitchFamily="34" charset="-122"/>
                <a:ea typeface="微软雅黑" panose="020B0503020204020204" pitchFamily="34" charset="-122"/>
                <a:sym typeface="+mn-ea"/>
              </a:rPr>
              <a:t>的案例</a:t>
            </a:r>
            <a:endParaRPr lang="zh-CN" dirty="0">
              <a:solidFill>
                <a:srgbClr val="1D41D5"/>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2</a:t>
            </a:r>
            <a:r>
              <a:rPr lang="en-US" altLang="zh-CN" sz="1600" dirty="0">
                <a:solidFill>
                  <a:srgbClr val="AB33EF"/>
                </a:solidFill>
                <a:latin typeface="微软雅黑" panose="020B0503020204020204" pitchFamily="34" charset="-122"/>
                <a:ea typeface="微软雅黑" panose="020B0503020204020204" pitchFamily="34" charset="-122"/>
                <a:sym typeface="+mn-ea"/>
              </a:rPr>
              <a:t> </a:t>
            </a:r>
            <a:endParaRPr sz="1800" b="1" dirty="0">
              <a:sym typeface="+mn-ea"/>
            </a:endParaRPr>
          </a:p>
          <a:p>
            <a:pPr algn="ctr"/>
            <a:r>
              <a:rPr lang="zh-CN" altLang="en-US" sz="1400" dirty="0">
                <a:solidFill>
                  <a:schemeClr val="tx1"/>
                </a:solidFill>
              </a:rPr>
              <a:t>关于对郭某采取出具警示函措施的决定</a:t>
            </a:r>
            <a:endParaRPr lang="zh-CN" altLang="en-US" sz="1400" dirty="0">
              <a:solidFill>
                <a:schemeClr val="tx1"/>
              </a:solidFill>
            </a:endParaRPr>
          </a:p>
          <a:p>
            <a:pPr algn="l"/>
            <a:r>
              <a:rPr lang="zh-CN" altLang="en-US" sz="1400" dirty="0">
                <a:solidFill>
                  <a:schemeClr val="tx1"/>
                </a:solidFill>
              </a:rPr>
              <a:t>郭某：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600" dirty="0">
                <a:solidFill>
                  <a:schemeClr val="tx1"/>
                </a:solidFill>
              </a:rPr>
              <a:t>经查，你在某证券股份有限公司重庆分公司任财富经理期间，在销售先锋期货新悦六号</a:t>
            </a:r>
            <a:r>
              <a:rPr lang="en-US" altLang="zh-CN" sz="1600" dirty="0">
                <a:solidFill>
                  <a:schemeClr val="tx1"/>
                </a:solidFill>
              </a:rPr>
              <a:t>1</a:t>
            </a:r>
            <a:r>
              <a:rPr lang="zh-CN" altLang="en-US" sz="1600" dirty="0">
                <a:solidFill>
                  <a:schemeClr val="tx1"/>
                </a:solidFill>
              </a:rPr>
              <a:t>期集合资产管理计划（该产品于</a:t>
            </a:r>
            <a:r>
              <a:rPr lang="en-US" altLang="zh-CN" sz="1600" dirty="0">
                <a:solidFill>
                  <a:schemeClr val="tx1"/>
                </a:solidFill>
              </a:rPr>
              <a:t>2019</a:t>
            </a:r>
            <a:r>
              <a:rPr lang="zh-CN" altLang="en-US" sz="1600" dirty="0">
                <a:solidFill>
                  <a:schemeClr val="tx1"/>
                </a:solidFill>
              </a:rPr>
              <a:t>年</a:t>
            </a:r>
            <a:r>
              <a:rPr lang="en-US" altLang="zh-CN" sz="1600" dirty="0">
                <a:solidFill>
                  <a:schemeClr val="tx1"/>
                </a:solidFill>
              </a:rPr>
              <a:t>5</a:t>
            </a:r>
            <a:r>
              <a:rPr lang="zh-CN" altLang="en-US" sz="1600" dirty="0">
                <a:solidFill>
                  <a:schemeClr val="tx1"/>
                </a:solidFill>
              </a:rPr>
              <a:t>月成立，</a:t>
            </a:r>
            <a:r>
              <a:rPr lang="en-US" altLang="zh-CN" sz="1600" dirty="0">
                <a:solidFill>
                  <a:schemeClr val="tx1"/>
                </a:solidFill>
              </a:rPr>
              <a:t>2021</a:t>
            </a:r>
            <a:r>
              <a:rPr lang="zh-CN" altLang="en-US" sz="1600" dirty="0">
                <a:solidFill>
                  <a:schemeClr val="tx1"/>
                </a:solidFill>
              </a:rPr>
              <a:t>年</a:t>
            </a:r>
            <a:r>
              <a:rPr lang="en-US" altLang="zh-CN" sz="1600" dirty="0">
                <a:solidFill>
                  <a:schemeClr val="tx1"/>
                </a:solidFill>
              </a:rPr>
              <a:t>5</a:t>
            </a:r>
            <a:r>
              <a:rPr lang="zh-CN" altLang="en-US" sz="1600" dirty="0">
                <a:solidFill>
                  <a:schemeClr val="tx1"/>
                </a:solidFill>
              </a:rPr>
              <a:t>月终止）过程中，</a:t>
            </a:r>
            <a:r>
              <a:rPr lang="zh-CN" altLang="en-US" sz="1600" b="1" dirty="0">
                <a:solidFill>
                  <a:srgbClr val="FF0000"/>
                </a:solidFill>
              </a:rPr>
              <a:t>伪造客户合格投资者认证材料</a:t>
            </a:r>
            <a:r>
              <a:rPr lang="zh-CN" altLang="en-US" sz="1600" dirty="0">
                <a:solidFill>
                  <a:schemeClr val="tx1"/>
                </a:solidFill>
              </a:rPr>
              <a:t>，合规意识淡薄。以上行为违反了《证券公司和证券投资基金管理公司合规管理办法》（证监会令第</a:t>
            </a:r>
            <a:r>
              <a:rPr lang="en-US" altLang="zh-CN" sz="1600" dirty="0">
                <a:solidFill>
                  <a:schemeClr val="tx1"/>
                </a:solidFill>
              </a:rPr>
              <a:t>133</a:t>
            </a:r>
            <a:r>
              <a:rPr lang="zh-CN" altLang="en-US" sz="1600" dirty="0">
                <a:solidFill>
                  <a:schemeClr val="tx1"/>
                </a:solidFill>
              </a:rPr>
              <a:t>号）第十条的相关规定</a:t>
            </a:r>
            <a:r>
              <a:rPr lang="zh-CN" altLang="en-US" sz="1400" dirty="0">
                <a:solidFill>
                  <a:schemeClr val="tx1"/>
                </a:solidFill>
              </a:rPr>
              <a:t>。</a:t>
            </a:r>
            <a:endParaRPr lang="zh-CN" altLang="en-US" sz="1400" dirty="0">
              <a:solidFill>
                <a:schemeClr val="tx1"/>
              </a:solidFill>
            </a:endParaRPr>
          </a:p>
          <a:p>
            <a:pPr algn="l"/>
            <a:r>
              <a:rPr lang="en-US" sz="1400" dirty="0">
                <a:solidFill>
                  <a:schemeClr val="tx1"/>
                </a:solidFill>
              </a:rPr>
              <a:t>……</a:t>
            </a:r>
            <a:endParaRPr lang="en-US" sz="1400" dirty="0">
              <a:solidFill>
                <a:schemeClr val="tx1"/>
              </a:solidFill>
            </a:endParaRPr>
          </a:p>
          <a:p>
            <a:pPr algn="l"/>
            <a:r>
              <a:rPr lang="en-US" altLang="zh-CN" sz="1400" dirty="0">
                <a:solidFill>
                  <a:schemeClr val="tx1"/>
                </a:solidFill>
              </a:rPr>
              <a:t>         </a:t>
            </a:r>
            <a:endParaRPr lang="zh-CN" altLang="en-US" sz="1400" dirty="0">
              <a:solidFill>
                <a:schemeClr val="tx1"/>
              </a:solidFill>
            </a:endParaRPr>
          </a:p>
          <a:p>
            <a:pPr algn="l"/>
            <a:endParaRPr lang="zh-CN" altLang="en-US" sz="1400" dirty="0">
              <a:solidFill>
                <a:schemeClr val="tx1"/>
              </a:solidFill>
            </a:endParaRPr>
          </a:p>
          <a:p>
            <a:pPr algn="l"/>
            <a:r>
              <a:rPr lang="zh-CN" altLang="en-US" sz="1400" dirty="0">
                <a:solidFill>
                  <a:schemeClr val="tx1"/>
                </a:solidFill>
              </a:rPr>
              <a:t>                                                                                  重庆证监局　　　　　　　                                                                         </a:t>
            </a:r>
            <a:r>
              <a:rPr lang="en-US" altLang="zh-CN" sz="1400" dirty="0">
                <a:solidFill>
                  <a:schemeClr val="tx1"/>
                </a:solidFill>
              </a:rPr>
              <a:t>                   </a:t>
            </a:r>
            <a:endParaRPr lang="en-US" altLang="zh-CN" sz="1400" dirty="0">
              <a:solidFill>
                <a:schemeClr val="tx1"/>
              </a:solidFill>
            </a:endParaRPr>
          </a:p>
          <a:p>
            <a:pPr algn="l"/>
            <a:r>
              <a:rPr lang="en-US" altLang="zh-CN" sz="1400" dirty="0">
                <a:solidFill>
                  <a:schemeClr val="tx1"/>
                </a:solidFill>
              </a:rPr>
              <a:t>                                                                                                  </a:t>
            </a:r>
            <a:r>
              <a:rPr lang="zh-CN" altLang="en-US" sz="1400" dirty="0">
                <a:solidFill>
                  <a:schemeClr val="tx1"/>
                </a:solidFill>
              </a:rPr>
              <a:t>20</a:t>
            </a:r>
            <a:r>
              <a:rPr lang="en-US" altLang="zh-CN" sz="1400" dirty="0">
                <a:solidFill>
                  <a:schemeClr val="tx1"/>
                </a:solidFill>
              </a:rPr>
              <a:t>22</a:t>
            </a:r>
            <a:r>
              <a:rPr lang="zh-CN" altLang="en-US" sz="1400" dirty="0">
                <a:solidFill>
                  <a:schemeClr val="tx1"/>
                </a:solidFill>
              </a:rPr>
              <a:t>年</a:t>
            </a:r>
            <a:r>
              <a:rPr lang="en-US" altLang="zh-CN" sz="1400" dirty="0">
                <a:solidFill>
                  <a:schemeClr val="tx1"/>
                </a:solidFill>
              </a:rPr>
              <a:t>1</a:t>
            </a:r>
            <a:r>
              <a:rPr lang="zh-CN" altLang="en-US" sz="1400" dirty="0">
                <a:solidFill>
                  <a:schemeClr val="tx1"/>
                </a:solidFill>
              </a:rPr>
              <a:t>月</a:t>
            </a:r>
            <a:r>
              <a:rPr lang="en-US" altLang="zh-CN" sz="1400" dirty="0">
                <a:solidFill>
                  <a:schemeClr val="tx1"/>
                </a:solidFill>
              </a:rPr>
              <a:t> 4</a:t>
            </a:r>
            <a:r>
              <a:rPr lang="zh-CN" altLang="en-US" sz="1400" dirty="0">
                <a:solidFill>
                  <a:schemeClr val="tx1"/>
                </a:solidFill>
              </a:rPr>
              <a:t>日</a:t>
            </a:r>
            <a:r>
              <a:rPr lang="zh-CN" altLang="en-US" sz="1600" dirty="0">
                <a:solidFill>
                  <a:schemeClr val="tx1"/>
                </a:solidFill>
              </a:rPr>
              <a:t>  </a:t>
            </a:r>
            <a:r>
              <a:rPr lang="en-US" altLang="zh-CN" sz="1600" dirty="0">
                <a:solidFill>
                  <a:srgbClr val="0066CC"/>
                </a:solidFill>
                <a:latin typeface="微软雅黑" panose="020B0503020204020204" pitchFamily="34" charset="-122"/>
                <a:ea typeface="微软雅黑" panose="020B0503020204020204" pitchFamily="34" charset="-122"/>
              </a:rPr>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七、违反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依法合规</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45</a:t>
            </a:r>
            <a:endParaRPr sz="1600" b="1" dirty="0">
              <a:sym typeface="+mn-ea"/>
            </a:endParaRPr>
          </a:p>
          <a:p>
            <a:pPr algn="ctr"/>
            <a:endParaRPr sz="1800" b="1" dirty="0">
              <a:sym typeface="+mn-ea"/>
            </a:endParaRPr>
          </a:p>
          <a:p>
            <a:pPr algn="ctr"/>
            <a:r>
              <a:rPr lang="zh-CN" altLang="en-US" sz="1400" dirty="0">
                <a:sym typeface="+mn-ea"/>
              </a:rPr>
              <a:t>关于对夏某采取出具警示函监管措施的决定</a:t>
            </a:r>
            <a:endParaRPr lang="zh-CN" altLang="en-US" sz="1400" dirty="0">
              <a:sym typeface="+mn-ea"/>
            </a:endParaRPr>
          </a:p>
          <a:p>
            <a:pPr algn="l">
              <a:lnSpc>
                <a:spcPct val="150000"/>
              </a:lnSpc>
            </a:pPr>
            <a:r>
              <a:rPr lang="zh-CN" altLang="en-US" sz="1400" dirty="0">
                <a:solidFill>
                  <a:schemeClr val="tx1"/>
                </a:solidFill>
              </a:rPr>
              <a:t>夏某：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经查，你在某证券股份有限公司大连分公司从业期间，存在</a:t>
            </a:r>
            <a:r>
              <a:rPr lang="zh-CN" altLang="en-US" sz="1600" b="1" dirty="0">
                <a:solidFill>
                  <a:srgbClr val="FF0000"/>
                </a:solidFill>
              </a:rPr>
              <a:t>不当协助客户提供个人收入证明相关材料用于合格投资者认定</a:t>
            </a:r>
            <a:r>
              <a:rPr lang="zh-CN" altLang="en-US" sz="1400" dirty="0">
                <a:solidFill>
                  <a:schemeClr val="tx1"/>
                </a:solidFill>
              </a:rPr>
              <a:t>的行为。</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上述行为违反《证券公司和证券投资基金管理公司合规管理办法》第十条第一款规定，根据第三十二条第一款规定，现决定对你采取出具警示函监管措施…… </a:t>
            </a:r>
            <a:endParaRPr lang="zh-CN" altLang="en-US" sz="1400" dirty="0">
              <a:solidFill>
                <a:schemeClr val="tx1"/>
              </a:solidFill>
            </a:endParaRPr>
          </a:p>
          <a:p>
            <a:pPr algn="l"/>
            <a:r>
              <a:rPr lang="zh-CN" altLang="en-US" sz="1400" dirty="0">
                <a:solidFill>
                  <a:schemeClr val="tx1"/>
                </a:solidFill>
              </a:rPr>
              <a:t> </a:t>
            </a:r>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大连</a:t>
            </a:r>
            <a:r>
              <a:rPr lang="zh-CN" altLang="en-US" sz="1400" dirty="0">
                <a:solidFill>
                  <a:schemeClr val="tx1"/>
                </a:solidFill>
              </a:rPr>
              <a:t>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5</a:t>
            </a:r>
            <a:r>
              <a:rPr lang="zh-CN" altLang="en-US" sz="1400" dirty="0">
                <a:solidFill>
                  <a:schemeClr val="tx1"/>
                </a:solidFill>
              </a:rPr>
              <a:t>年</a:t>
            </a:r>
            <a:r>
              <a:rPr lang="en-US" altLang="zh-CN" sz="1400" dirty="0">
                <a:solidFill>
                  <a:schemeClr val="tx1"/>
                </a:solidFill>
              </a:rPr>
              <a:t>2</a:t>
            </a:r>
            <a:r>
              <a:rPr lang="zh-CN" altLang="en-US" sz="1400" dirty="0">
                <a:solidFill>
                  <a:schemeClr val="tx1"/>
                </a:solidFill>
              </a:rPr>
              <a:t>月</a:t>
            </a:r>
            <a:r>
              <a:rPr lang="en-US" altLang="zh-CN" sz="1400" dirty="0">
                <a:solidFill>
                  <a:schemeClr val="tx1"/>
                </a:solidFill>
              </a:rPr>
              <a:t>13</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107950" y="98425"/>
            <a:ext cx="3095625" cy="609600"/>
          </a:xfrm>
          <a:prstGeom prst="rect">
            <a:avLst/>
          </a:prstGeom>
          <a:noFill/>
          <a:ln w="9525">
            <a:noFill/>
          </a:ln>
        </p:spPr>
        <p:txBody>
          <a:bodyPr>
            <a:spAutoFit/>
          </a:bodyPr>
          <a:lstStyle/>
          <a:p>
            <a:pPr algn="ctr"/>
            <a:r>
              <a:rPr lang="zh-CN" altLang="en-US" sz="2400" b="1" dirty="0">
                <a:solidFill>
                  <a:srgbClr val="0070C0"/>
                </a:solidFill>
                <a:latin typeface="Calibri" panose="020F0502020204030204" pitchFamily="34" charset="0"/>
              </a:rPr>
              <a:t>广东证券期货业协会</a:t>
            </a:r>
            <a:endParaRPr lang="zh-CN" altLang="en-US" sz="2400" b="1" dirty="0">
              <a:solidFill>
                <a:srgbClr val="0070C0"/>
              </a:solidFill>
              <a:latin typeface="Calibri" panose="020F0502020204030204" pitchFamily="34" charset="0"/>
            </a:endParaRPr>
          </a:p>
          <a:p>
            <a:pPr algn="ctr"/>
            <a:r>
              <a:rPr lang="en-US" altLang="zh-CN" sz="1000">
                <a:latin typeface="Arial" panose="020B0604020202020204" pitchFamily="34" charset="0"/>
              </a:rPr>
              <a:t>The Securities &amp; Futures Association of Guangdong</a:t>
            </a:r>
            <a:endParaRPr lang="zh-CN" altLang="en-US" sz="1000" dirty="0">
              <a:latin typeface="Arial" panose="020B0604020202020204" pitchFamily="34" charset="0"/>
            </a:endParaRPr>
          </a:p>
        </p:txBody>
      </p:sp>
      <p:sp>
        <p:nvSpPr>
          <p:cNvPr id="11" name="矩形 10"/>
          <p:cNvSpPr/>
          <p:nvPr/>
        </p:nvSpPr>
        <p:spPr>
          <a:xfrm>
            <a:off x="0" y="2500313"/>
            <a:ext cx="9144000" cy="201612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60" name="TextBox 59"/>
          <p:cNvSpPr txBox="1"/>
          <p:nvPr/>
        </p:nvSpPr>
        <p:spPr>
          <a:xfrm>
            <a:off x="1758950" y="2936875"/>
            <a:ext cx="5621655" cy="1433830"/>
          </a:xfrm>
          <a:prstGeom prst="rect">
            <a:avLst/>
          </a:prstGeom>
          <a:noFill/>
        </p:spPr>
        <p:txBody>
          <a:bodyPr wrap="square" rtlCol="0">
            <a:noAutofit/>
          </a:bodyPr>
          <a:lstStyle/>
          <a:p>
            <a:pPr marR="0" algn="ctr" defTabSz="914400" fontAlgn="auto">
              <a:spcBef>
                <a:spcPts val="0"/>
              </a:spcBef>
              <a:spcAft>
                <a:spcPts val="0"/>
              </a:spcAft>
              <a:buClrTx/>
              <a:buSzTx/>
              <a:buFontTx/>
              <a:defRPr/>
            </a:pPr>
            <a:r>
              <a:rPr kumimoji="0" lang="zh-CN" altLang="en-US" sz="4400" b="1" kern="1200" cap="none" spc="0" normalizeH="0" baseline="0" noProof="0"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cs"/>
              </a:rPr>
              <a:t>感谢您的聆听！</a:t>
            </a:r>
            <a:endParaRPr kumimoji="0" lang="zh-CN" altLang="en-US" sz="4400" b="1" kern="1200" cap="none" spc="0" normalizeH="0" baseline="0" noProof="0"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cs"/>
            </a:endParaRPr>
          </a:p>
          <a:p>
            <a:pPr marR="0" algn="ctr" defTabSz="914400" fontAlgn="auto">
              <a:spcBef>
                <a:spcPts val="0"/>
              </a:spcBef>
              <a:spcAft>
                <a:spcPts val="0"/>
              </a:spcAft>
              <a:buClrTx/>
              <a:buSzTx/>
              <a:buFontTx/>
              <a:defRPr/>
            </a:pPr>
            <a:endParaRPr kumimoji="0" lang="en-US" altLang="zh-CN" sz="1600" b="1" kern="1200" cap="none" spc="0" normalizeH="0" baseline="0" noProof="0" dirty="0">
              <a:solidFill>
                <a:schemeClr val="bg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n-cs"/>
            </a:endParaRPr>
          </a:p>
        </p:txBody>
      </p:sp>
      <p:pic>
        <p:nvPicPr>
          <p:cNvPr id="61447" name="Picture 9"/>
          <p:cNvPicPr>
            <a:picLocks noChangeAspect="1"/>
          </p:cNvPicPr>
          <p:nvPr/>
        </p:nvPicPr>
        <p:blipFill>
          <a:blip r:embed="rId1"/>
          <a:stretch>
            <a:fillRect/>
          </a:stretch>
        </p:blipFill>
        <p:spPr>
          <a:xfrm>
            <a:off x="6756400" y="160338"/>
            <a:ext cx="2297113" cy="1068387"/>
          </a:xfrm>
          <a:prstGeom prst="rect">
            <a:avLst/>
          </a:prstGeom>
          <a:noFill/>
          <a:ln w="9525">
            <a:noFill/>
          </a:ln>
        </p:spPr>
      </p:pic>
    </p:spTree>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grpId="0" nodeType="after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wipe(left)">
                                      <p:cBhvr>
                                        <p:cTn id="13" dur="500"/>
                                        <p:tgtEl>
                                          <p:spTgt spid="11"/>
                                        </p:tgtEl>
                                      </p:cBhvr>
                                    </p:animEffect>
                                  </p:childTnLst>
                                </p:cTn>
                              </p:par>
                            </p:childTnLst>
                          </p:cTn>
                        </p:par>
                        <p:par>
                          <p:cTn id="14" fill="hold">
                            <p:stCondLst>
                              <p:cond delay="1500"/>
                            </p:stCondLst>
                            <p:childTnLst>
                              <p:par>
                                <p:cTn id="15" presetID="53" presetClass="entr" presetSubtype="16" fill="hold" grpId="0" nodeType="afterEffect">
                                  <p:stCondLst>
                                    <p:cond delay="0"/>
                                  </p:stCondLst>
                                  <p:childTnLst>
                                    <p:set>
                                      <p:cBhvr>
                                        <p:cTn id="16" dur="1" fill="hold">
                                          <p:stCondLst>
                                            <p:cond delay="0"/>
                                          </p:stCondLst>
                                        </p:cTn>
                                        <p:tgtEl>
                                          <p:spTgt spid="60"/>
                                        </p:tgtEl>
                                        <p:attrNameLst>
                                          <p:attrName>style.visibility</p:attrName>
                                        </p:attrNameLst>
                                      </p:cBhvr>
                                      <p:to>
                                        <p:strVal val="visible"/>
                                      </p:to>
                                    </p:set>
                                    <p:anim calcmode="lin" valueType="num">
                                      <p:cBhvr>
                                        <p:cTn id="17" dur="1000" fill="hold"/>
                                        <p:tgtEl>
                                          <p:spTgt spid="60"/>
                                        </p:tgtEl>
                                        <p:attrNameLst>
                                          <p:attrName>ppt_w</p:attrName>
                                        </p:attrNameLst>
                                      </p:cBhvr>
                                      <p:tavLst>
                                        <p:tav tm="0">
                                          <p:val>
                                            <p:fltVal val="0"/>
                                          </p:val>
                                        </p:tav>
                                        <p:tav tm="100000">
                                          <p:val>
                                            <p:strVal val="#ppt_w"/>
                                          </p:val>
                                        </p:tav>
                                      </p:tavLst>
                                    </p:anim>
                                    <p:anim calcmode="lin" valueType="num">
                                      <p:cBhvr>
                                        <p:cTn id="18" dur="1000" fill="hold"/>
                                        <p:tgtEl>
                                          <p:spTgt spid="60"/>
                                        </p:tgtEl>
                                        <p:attrNameLst>
                                          <p:attrName>ppt_h</p:attrName>
                                        </p:attrNameLst>
                                      </p:cBhvr>
                                      <p:tavLst>
                                        <p:tav tm="0">
                                          <p:val>
                                            <p:fltVal val="0"/>
                                          </p:val>
                                        </p:tav>
                                        <p:tav tm="100000">
                                          <p:val>
                                            <p:strVal val="#ppt_h"/>
                                          </p:val>
                                        </p:tav>
                                      </p:tavLst>
                                    </p:anim>
                                    <p:animEffect transition="in" filter="fade">
                                      <p:cBhvr>
                                        <p:cTn id="19" dur="10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6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632460" y="652780"/>
            <a:ext cx="7654925" cy="4356100"/>
          </a:xfrm>
          <a:prstGeom prst="rect">
            <a:avLst/>
          </a:prstGeom>
          <a:noFill/>
          <a:ln w="9525">
            <a:noFill/>
          </a:ln>
        </p:spPr>
        <p:txBody>
          <a:bodyPr wrap="square">
            <a:noAutofit/>
          </a:bodyPr>
          <a:lstStyle/>
          <a:p>
            <a:r>
              <a:rPr lang="zh-CN" dirty="0">
                <a:solidFill>
                  <a:srgbClr val="1D41D5"/>
                </a:solidFill>
                <a:latin typeface="微软雅黑" panose="020B0503020204020204" pitchFamily="34" charset="-122"/>
                <a:ea typeface="微软雅黑" panose="020B0503020204020204" pitchFamily="34" charset="-122"/>
                <a:sym typeface="+mn-ea"/>
              </a:rPr>
              <a:t>二、违反</a:t>
            </a:r>
            <a:r>
              <a:rPr lang="en-US" altLang="zh-CN" dirty="0">
                <a:solidFill>
                  <a:srgbClr val="1D41D5"/>
                </a:solidFill>
                <a:latin typeface="微软雅黑" panose="020B0503020204020204" pitchFamily="34" charset="-122"/>
                <a:ea typeface="微软雅黑" panose="020B0503020204020204" pitchFamily="34" charset="-122"/>
                <a:sym typeface="+mn-ea"/>
              </a:rPr>
              <a:t>“</a:t>
            </a:r>
            <a:r>
              <a:rPr lang="zh-CN" dirty="0">
                <a:solidFill>
                  <a:srgbClr val="1D41D5"/>
                </a:solidFill>
                <a:latin typeface="微软雅黑" panose="020B0503020204020204" pitchFamily="34" charset="-122"/>
                <a:ea typeface="微软雅黑" panose="020B0503020204020204" pitchFamily="34" charset="-122"/>
                <a:sym typeface="+mn-ea"/>
              </a:rPr>
              <a:t>诚实守信</a:t>
            </a:r>
            <a:r>
              <a:rPr lang="en-US" altLang="zh-CN" dirty="0">
                <a:solidFill>
                  <a:srgbClr val="1D41D5"/>
                </a:solidFill>
                <a:latin typeface="微软雅黑" panose="020B0503020204020204" pitchFamily="34" charset="-122"/>
                <a:ea typeface="微软雅黑" panose="020B0503020204020204" pitchFamily="34" charset="-122"/>
                <a:sym typeface="+mn-ea"/>
              </a:rPr>
              <a:t>”</a:t>
            </a:r>
            <a:r>
              <a:rPr lang="zh-CN" dirty="0">
                <a:solidFill>
                  <a:srgbClr val="1D41D5"/>
                </a:solidFill>
                <a:latin typeface="微软雅黑" panose="020B0503020204020204" pitchFamily="34" charset="-122"/>
                <a:ea typeface="微软雅黑" panose="020B0503020204020204" pitchFamily="34" charset="-122"/>
                <a:sym typeface="+mn-ea"/>
              </a:rPr>
              <a:t>的案例</a:t>
            </a:r>
            <a:endParaRPr lang="zh-CN" dirty="0">
              <a:solidFill>
                <a:srgbClr val="1D41D5"/>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3</a:t>
            </a:r>
            <a:r>
              <a:rPr lang="en-US" altLang="zh-CN" sz="1600" dirty="0">
                <a:solidFill>
                  <a:srgbClr val="AB33EF"/>
                </a:solidFill>
                <a:latin typeface="微软雅黑" panose="020B0503020204020204" pitchFamily="34" charset="-122"/>
                <a:ea typeface="微软雅黑" panose="020B0503020204020204" pitchFamily="34" charset="-122"/>
                <a:sym typeface="+mn-ea"/>
              </a:rPr>
              <a:t> </a:t>
            </a:r>
            <a:endParaRPr sz="1800" b="1" dirty="0">
              <a:sym typeface="+mn-ea"/>
            </a:endParaRPr>
          </a:p>
          <a:p>
            <a:pPr algn="ctr"/>
            <a:endParaRPr lang="zh-CN" altLang="en-US" sz="1400" dirty="0">
              <a:solidFill>
                <a:schemeClr val="tx1"/>
              </a:solidFill>
            </a:endParaRPr>
          </a:p>
          <a:p>
            <a:pPr algn="ctr"/>
            <a:r>
              <a:rPr lang="zh-CN" altLang="en-US" sz="1400" dirty="0">
                <a:solidFill>
                  <a:schemeClr val="tx1"/>
                </a:solidFill>
              </a:rPr>
              <a:t>关于对王某采取责令改正措施的决定</a:t>
            </a:r>
            <a:endParaRPr lang="zh-CN" altLang="en-US" sz="1400" dirty="0">
              <a:solidFill>
                <a:schemeClr val="tx1"/>
              </a:solidFill>
            </a:endParaRPr>
          </a:p>
          <a:p>
            <a:pPr algn="l"/>
            <a:r>
              <a:rPr lang="zh-CN" altLang="en-US" sz="1400" dirty="0">
                <a:solidFill>
                  <a:schemeClr val="tx1"/>
                </a:solidFill>
              </a:rPr>
              <a:t>王某</a:t>
            </a:r>
            <a:r>
              <a:rPr lang="en-US" altLang="zh-CN" sz="1400" dirty="0">
                <a:solidFill>
                  <a:schemeClr val="tx1"/>
                </a:solidFill>
              </a:rPr>
              <a:t>:</a:t>
            </a:r>
            <a:endParaRPr lang="en-US" altLang="zh-CN"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a:t>
            </a:r>
            <a:r>
              <a:rPr lang="zh-CN" altLang="en-US" sz="1400" b="1" dirty="0">
                <a:solidFill>
                  <a:srgbClr val="FF0000"/>
                </a:solidFill>
              </a:rPr>
              <a:t>你在财达期货有限公司工作期间，存在虚构报销人员</a:t>
            </a:r>
            <a:r>
              <a:rPr lang="zh-CN" altLang="en-US" sz="1400" dirty="0">
                <a:solidFill>
                  <a:schemeClr val="tx1"/>
                </a:solidFill>
              </a:rPr>
              <a:t>，违规报销超标准费用的情形，不符合公司制度规定。上述行为违反了《期货从业人员管理办法》（证监会令第</a:t>
            </a:r>
            <a:r>
              <a:rPr lang="en-US" altLang="zh-CN" sz="1400" dirty="0">
                <a:solidFill>
                  <a:schemeClr val="tx1"/>
                </a:solidFill>
              </a:rPr>
              <a:t>48</a:t>
            </a:r>
            <a:r>
              <a:rPr lang="zh-CN" altLang="en-US" sz="1400" dirty="0">
                <a:solidFill>
                  <a:schemeClr val="tx1"/>
                </a:solidFill>
              </a:rPr>
              <a:t>号）第十四条第一项的有关规定。</a:t>
            </a:r>
            <a:endParaRPr lang="zh-CN" altLang="en-US" sz="1400" dirty="0">
              <a:solidFill>
                <a:schemeClr val="tx1"/>
              </a:solidFill>
            </a:endParaRPr>
          </a:p>
          <a:p>
            <a:pPr algn="l"/>
            <a:r>
              <a:rPr lang="en-US" sz="1400" dirty="0">
                <a:solidFill>
                  <a:schemeClr val="tx1"/>
                </a:solidFill>
              </a:rPr>
              <a:t>……</a:t>
            </a:r>
            <a:endParaRPr lang="en-US" sz="1400" dirty="0">
              <a:solidFill>
                <a:schemeClr val="tx1"/>
              </a:solidFill>
            </a:endParaRPr>
          </a:p>
          <a:p>
            <a:pPr algn="l"/>
            <a:r>
              <a:rPr lang="en-US" altLang="zh-CN" sz="1400" dirty="0">
                <a:solidFill>
                  <a:schemeClr val="tx1"/>
                </a:solidFill>
              </a:rPr>
              <a:t>         </a:t>
            </a:r>
            <a:endParaRPr lang="zh-CN" altLang="en-US" sz="1400" dirty="0">
              <a:solidFill>
                <a:schemeClr val="tx1"/>
              </a:solidFill>
            </a:endParaRPr>
          </a:p>
          <a:p>
            <a:pPr algn="l"/>
            <a:endParaRPr lang="zh-CN" altLang="en-US" sz="1400" dirty="0">
              <a:solidFill>
                <a:schemeClr val="tx1"/>
              </a:solidFill>
            </a:endParaRPr>
          </a:p>
          <a:p>
            <a:pPr algn="l"/>
            <a:r>
              <a:rPr lang="zh-CN" altLang="en-US" sz="1400" dirty="0">
                <a:solidFill>
                  <a:schemeClr val="tx1"/>
                </a:solidFill>
              </a:rPr>
              <a:t>                                                                                  天津证监局　　　　　　　                                                                         </a:t>
            </a:r>
            <a:r>
              <a:rPr lang="en-US" altLang="zh-CN" sz="1400" dirty="0">
                <a:solidFill>
                  <a:schemeClr val="tx1"/>
                </a:solidFill>
              </a:rPr>
              <a:t>                   </a:t>
            </a:r>
            <a:endParaRPr lang="en-US" altLang="zh-CN" sz="1400" dirty="0">
              <a:solidFill>
                <a:schemeClr val="tx1"/>
              </a:solidFill>
            </a:endParaRPr>
          </a:p>
          <a:p>
            <a:pPr algn="l"/>
            <a:r>
              <a:rPr lang="en-US" altLang="zh-CN" sz="1400" dirty="0">
                <a:solidFill>
                  <a:schemeClr val="tx1"/>
                </a:solidFill>
              </a:rPr>
              <a:t>                                                                                                  </a:t>
            </a:r>
            <a:r>
              <a:rPr lang="zh-CN" altLang="en-US" sz="1400" dirty="0">
                <a:solidFill>
                  <a:schemeClr val="tx1"/>
                </a:solidFill>
              </a:rPr>
              <a:t>20</a:t>
            </a:r>
            <a:r>
              <a:rPr lang="en-US" altLang="zh-CN" sz="1400" dirty="0">
                <a:solidFill>
                  <a:schemeClr val="tx1"/>
                </a:solidFill>
              </a:rPr>
              <a:t>24</a:t>
            </a:r>
            <a:r>
              <a:rPr lang="zh-CN" altLang="en-US" sz="1400" dirty="0">
                <a:solidFill>
                  <a:schemeClr val="tx1"/>
                </a:solidFill>
              </a:rPr>
              <a:t>年</a:t>
            </a:r>
            <a:r>
              <a:rPr lang="en-US" altLang="zh-CN" sz="1400" dirty="0">
                <a:solidFill>
                  <a:schemeClr val="tx1"/>
                </a:solidFill>
              </a:rPr>
              <a:t>11</a:t>
            </a:r>
            <a:r>
              <a:rPr lang="zh-CN" altLang="en-US" sz="1400" dirty="0">
                <a:solidFill>
                  <a:schemeClr val="tx1"/>
                </a:solidFill>
              </a:rPr>
              <a:t>月</a:t>
            </a:r>
            <a:r>
              <a:rPr lang="en-US" altLang="zh-CN" sz="1400" dirty="0">
                <a:solidFill>
                  <a:schemeClr val="tx1"/>
                </a:solidFill>
              </a:rPr>
              <a:t> 5</a:t>
            </a:r>
            <a:r>
              <a:rPr lang="zh-CN" altLang="en-US" sz="1400" dirty="0">
                <a:solidFill>
                  <a:schemeClr val="tx1"/>
                </a:solidFill>
              </a:rPr>
              <a:t>日</a:t>
            </a:r>
            <a:r>
              <a:rPr lang="zh-CN" altLang="en-US" sz="1600" dirty="0">
                <a:solidFill>
                  <a:schemeClr val="tx1"/>
                </a:solidFill>
              </a:rPr>
              <a:t>  </a:t>
            </a:r>
            <a:r>
              <a:rPr lang="en-US" altLang="zh-CN" sz="1600" dirty="0">
                <a:solidFill>
                  <a:srgbClr val="0066CC"/>
                </a:solidFill>
                <a:latin typeface="微软雅黑" panose="020B0503020204020204" pitchFamily="34" charset="-122"/>
                <a:ea typeface="微软雅黑" panose="020B0503020204020204" pitchFamily="34" charset="-122"/>
              </a:rPr>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二、违反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诚实守信</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4</a:t>
            </a:r>
            <a:endParaRPr sz="1600" b="1" dirty="0">
              <a:sym typeface="+mn-ea"/>
            </a:endParaRPr>
          </a:p>
          <a:p>
            <a:pPr algn="ctr"/>
            <a:endParaRPr sz="1800" b="1" dirty="0">
              <a:sym typeface="+mn-ea"/>
            </a:endParaRPr>
          </a:p>
          <a:p>
            <a:pPr algn="ctr"/>
            <a:r>
              <a:rPr lang="zh-CN" altLang="en-US" sz="1400" dirty="0">
                <a:sym typeface="+mn-ea"/>
              </a:rPr>
              <a:t>关于对某公司乌鲁木齐友好北路证券营业部、苗某采取出具警示函措施的决定</a:t>
            </a:r>
            <a:endParaRPr lang="zh-CN" altLang="en-US" sz="1400" dirty="0">
              <a:sym typeface="+mn-ea"/>
            </a:endParaRPr>
          </a:p>
          <a:p>
            <a:pPr algn="l"/>
            <a:endParaRPr sz="1400" dirty="0">
              <a:sym typeface="+mn-ea"/>
            </a:endParaRPr>
          </a:p>
          <a:p>
            <a:pPr algn="l"/>
            <a:r>
              <a:rPr lang="zh-CN" altLang="en-US" sz="1400" dirty="0">
                <a:solidFill>
                  <a:schemeClr val="tx1"/>
                </a:solidFill>
              </a:rPr>
              <a:t>某公司乌鲁木齐友好北路证券营业部、苗某：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经查，我局发现你营业部存在为他人使用客户相关证券账户提供了便利；</a:t>
            </a:r>
            <a:r>
              <a:rPr lang="zh-CN" altLang="en-US" sz="1400" b="1" dirty="0">
                <a:solidFill>
                  <a:schemeClr val="tx1"/>
                </a:solidFill>
              </a:rPr>
              <a:t>未及时重新评估客户风险承受能力，</a:t>
            </a:r>
            <a:r>
              <a:rPr lang="zh-CN" altLang="en-US" sz="1600" b="1" dirty="0">
                <a:solidFill>
                  <a:srgbClr val="FF0000"/>
                </a:solidFill>
              </a:rPr>
              <a:t>提供与投资者当时风险承受能力不匹配的融资展期服务</a:t>
            </a:r>
            <a:r>
              <a:rPr lang="zh-CN" altLang="en-US" sz="1400" b="1" dirty="0"/>
              <a:t>等情形</a:t>
            </a:r>
            <a:r>
              <a:rPr lang="zh-CN" altLang="en-US" sz="1400" dirty="0">
                <a:solidFill>
                  <a:schemeClr val="tx1"/>
                </a:solidFill>
              </a:rPr>
              <a:t>，违反了《证券登记结算管理办法》（证监会令第</a:t>
            </a:r>
            <a:r>
              <a:rPr lang="en-US" altLang="zh-CN" sz="1400" dirty="0">
                <a:solidFill>
                  <a:schemeClr val="tx1"/>
                </a:solidFill>
              </a:rPr>
              <a:t>197</a:t>
            </a:r>
            <a:r>
              <a:rPr lang="zh-CN" altLang="en-US" sz="1400" dirty="0">
                <a:solidFill>
                  <a:schemeClr val="tx1"/>
                </a:solidFill>
              </a:rPr>
              <a:t>号）第二十五条第一款、《中国证券登记结算有限责任公司证券账户管理规则》第四十五条、《证券公司和证券投资基金管理公司合规管理办法》（证监会令第</a:t>
            </a:r>
            <a:r>
              <a:rPr lang="en-US" altLang="zh-CN" sz="1400" dirty="0">
                <a:solidFill>
                  <a:schemeClr val="tx1"/>
                </a:solidFill>
              </a:rPr>
              <a:t>166</a:t>
            </a:r>
            <a:r>
              <a:rPr lang="zh-CN" altLang="en-US" sz="1400" dirty="0">
                <a:solidFill>
                  <a:schemeClr val="tx1"/>
                </a:solidFill>
              </a:rPr>
              <a:t>号，下称《合规管理办法》）第六条第一、二款、《证券期货投资者适当性管理办法》（证监会令第</a:t>
            </a:r>
            <a:r>
              <a:rPr lang="en-US" altLang="zh-CN" sz="1400" dirty="0">
                <a:solidFill>
                  <a:schemeClr val="tx1"/>
                </a:solidFill>
              </a:rPr>
              <a:t>177</a:t>
            </a:r>
            <a:r>
              <a:rPr lang="zh-CN" altLang="en-US" sz="1400" dirty="0">
                <a:solidFill>
                  <a:schemeClr val="tx1"/>
                </a:solidFill>
              </a:rPr>
              <a:t>号，下称《投资者适当性管理办法》）第二十一条以及《中华人民共和国证券法》第八十八条第一款的规定。</a:t>
            </a:r>
            <a:endParaRPr lang="zh-CN" altLang="en-US" sz="1400" dirty="0">
              <a:solidFill>
                <a:schemeClr val="tx1"/>
              </a:solidFill>
            </a:endParaRPr>
          </a:p>
          <a:p>
            <a:pPr algn="l"/>
            <a:r>
              <a:rPr lang="zh-CN" altLang="en-US" sz="1400" dirty="0">
                <a:solidFill>
                  <a:schemeClr val="tx1"/>
                </a:solidFill>
              </a:rPr>
              <a:t>…… </a:t>
            </a:r>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新疆证监局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4</a:t>
            </a:r>
            <a:r>
              <a:rPr lang="zh-CN" altLang="en-US" sz="1400" dirty="0">
                <a:solidFill>
                  <a:schemeClr val="tx1"/>
                </a:solidFill>
              </a:rPr>
              <a:t>年</a:t>
            </a:r>
            <a:r>
              <a:rPr lang="en-US" altLang="zh-CN" sz="1400" dirty="0">
                <a:solidFill>
                  <a:schemeClr val="tx1"/>
                </a:solidFill>
              </a:rPr>
              <a:t>4</a:t>
            </a:r>
            <a:r>
              <a:rPr lang="zh-CN" altLang="en-US" sz="1400" dirty="0">
                <a:solidFill>
                  <a:schemeClr val="tx1"/>
                </a:solidFill>
              </a:rPr>
              <a:t>月</a:t>
            </a:r>
            <a:r>
              <a:rPr lang="en-US" altLang="zh-CN" sz="1400" dirty="0">
                <a:solidFill>
                  <a:schemeClr val="tx1"/>
                </a:solidFill>
              </a:rPr>
              <a:t>29</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54" name="TextBox 92"/>
          <p:cNvSpPr txBox="1"/>
          <p:nvPr/>
        </p:nvSpPr>
        <p:spPr>
          <a:xfrm>
            <a:off x="340995" y="652780"/>
            <a:ext cx="8467725" cy="4356100"/>
          </a:xfrm>
          <a:prstGeom prst="rect">
            <a:avLst/>
          </a:prstGeom>
          <a:noFill/>
          <a:ln w="9525">
            <a:noFill/>
          </a:ln>
        </p:spPr>
        <p:txBody>
          <a:bodyPr wrap="square">
            <a:noAutofit/>
          </a:bodyPr>
          <a:lstStyle/>
          <a:p>
            <a:pPr algn="l"/>
            <a:r>
              <a:rPr lang="zh-CN" sz="2000" dirty="0">
                <a:solidFill>
                  <a:srgbClr val="0066CC"/>
                </a:solidFill>
                <a:latin typeface="微软雅黑" panose="020B0503020204020204" pitchFamily="34" charset="-122"/>
                <a:ea typeface="微软雅黑" panose="020B0503020204020204" pitchFamily="34" charset="-122"/>
                <a:sym typeface="+mn-ea"/>
              </a:rPr>
              <a:t>二、违反</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诚实守信</a:t>
            </a:r>
            <a:r>
              <a:rPr lang="en-US" altLang="zh-CN" sz="2000" dirty="0">
                <a:solidFill>
                  <a:srgbClr val="0066CC"/>
                </a:solidFill>
                <a:latin typeface="微软雅黑" panose="020B0503020204020204" pitchFamily="34" charset="-122"/>
                <a:ea typeface="微软雅黑" panose="020B0503020204020204" pitchFamily="34" charset="-122"/>
                <a:sym typeface="+mn-ea"/>
              </a:rPr>
              <a:t>”</a:t>
            </a:r>
            <a:r>
              <a:rPr lang="zh-CN" altLang="en-US" sz="2000" dirty="0">
                <a:solidFill>
                  <a:srgbClr val="0066CC"/>
                </a:solidFill>
                <a:latin typeface="微软雅黑" panose="020B0503020204020204" pitchFamily="34" charset="-122"/>
                <a:ea typeface="微软雅黑" panose="020B0503020204020204" pitchFamily="34" charset="-122"/>
                <a:sym typeface="+mn-ea"/>
              </a:rPr>
              <a:t>的案例</a:t>
            </a:r>
            <a:endParaRPr lang="zh-CN" sz="2000" dirty="0">
              <a:solidFill>
                <a:srgbClr val="0066CC"/>
              </a:solidFill>
              <a:latin typeface="微软雅黑" panose="020B0503020204020204" pitchFamily="34" charset="-122"/>
              <a:ea typeface="微软雅黑" panose="020B0503020204020204" pitchFamily="34" charset="-122"/>
              <a:sym typeface="+mn-ea"/>
            </a:endParaRPr>
          </a:p>
          <a:p>
            <a:pPr algn="l"/>
            <a:r>
              <a:rPr lang="zh-CN" altLang="en-US" sz="1600" dirty="0">
                <a:solidFill>
                  <a:srgbClr val="AB33EF"/>
                </a:solidFill>
                <a:latin typeface="微软雅黑" panose="020B0503020204020204" pitchFamily="34" charset="-122"/>
                <a:ea typeface="微软雅黑" panose="020B0503020204020204" pitchFamily="34" charset="-122"/>
                <a:sym typeface="+mn-ea"/>
              </a:rPr>
              <a:t>案例</a:t>
            </a:r>
            <a:r>
              <a:rPr lang="en-US" altLang="zh-CN" sz="1600" dirty="0">
                <a:solidFill>
                  <a:srgbClr val="AB33EF"/>
                </a:solidFill>
                <a:latin typeface="微软雅黑" panose="020B0503020204020204" pitchFamily="34" charset="-122"/>
                <a:ea typeface="微软雅黑" panose="020B0503020204020204" pitchFamily="34" charset="-122"/>
                <a:sym typeface="+mn-ea"/>
              </a:rPr>
              <a:t>5</a:t>
            </a:r>
            <a:endParaRPr sz="1600" b="1" dirty="0">
              <a:sym typeface="+mn-ea"/>
            </a:endParaRPr>
          </a:p>
          <a:p>
            <a:pPr algn="ctr"/>
            <a:endParaRPr sz="1800" b="1" dirty="0">
              <a:sym typeface="+mn-ea"/>
            </a:endParaRPr>
          </a:p>
          <a:p>
            <a:pPr algn="ctr"/>
            <a:r>
              <a:rPr lang="zh-CN" altLang="en-US" sz="1400" dirty="0">
                <a:sym typeface="+mn-ea"/>
              </a:rPr>
              <a:t>厦门证监局关于对戴某采取出具警示函措施的决定</a:t>
            </a:r>
            <a:endParaRPr lang="zh-CN" altLang="en-US" sz="1400" dirty="0">
              <a:sym typeface="+mn-ea"/>
            </a:endParaRPr>
          </a:p>
          <a:p>
            <a:pPr algn="l"/>
            <a:endParaRPr sz="1400" dirty="0">
              <a:sym typeface="+mn-ea"/>
            </a:endParaRPr>
          </a:p>
          <a:p>
            <a:pPr algn="l"/>
            <a:r>
              <a:rPr lang="zh-CN" altLang="en-US" sz="1400" dirty="0">
                <a:solidFill>
                  <a:schemeClr val="tx1"/>
                </a:solidFill>
              </a:rPr>
              <a:t>戴某：</a:t>
            </a:r>
            <a:endParaRPr lang="zh-CN" altLang="en-US" sz="1400" dirty="0">
              <a:solidFill>
                <a:schemeClr val="tx1"/>
              </a:solidFill>
            </a:endParaRPr>
          </a:p>
          <a:p>
            <a:pPr algn="l">
              <a:lnSpc>
                <a:spcPct val="150000"/>
              </a:lnSpc>
            </a:pPr>
            <a:r>
              <a:rPr lang="en-US" altLang="zh-CN" sz="1400" dirty="0">
                <a:solidFill>
                  <a:schemeClr val="tx1"/>
                </a:solidFill>
              </a:rPr>
              <a:t>        </a:t>
            </a:r>
            <a:r>
              <a:rPr lang="zh-CN" altLang="en-US" sz="1400" dirty="0">
                <a:solidFill>
                  <a:schemeClr val="tx1"/>
                </a:solidFill>
              </a:rPr>
              <a:t>经查，你在某证券有限公司任职期间，存在以下违规行为：</a:t>
            </a:r>
            <a:endParaRPr lang="zh-CN" altLang="en-US" sz="1400" dirty="0">
              <a:solidFill>
                <a:schemeClr val="tx1"/>
              </a:solidFill>
            </a:endParaRPr>
          </a:p>
          <a:p>
            <a:pPr algn="l">
              <a:lnSpc>
                <a:spcPct val="150000"/>
              </a:lnSpc>
            </a:pPr>
            <a:r>
              <a:rPr lang="en-US" altLang="zh-CN" sz="1400" b="1" dirty="0">
                <a:solidFill>
                  <a:schemeClr val="tx1"/>
                </a:solidFill>
              </a:rPr>
              <a:t>       </a:t>
            </a:r>
            <a:r>
              <a:rPr lang="zh-CN" altLang="en-US" sz="1400" b="1" dirty="0">
                <a:solidFill>
                  <a:schemeClr val="tx1"/>
                </a:solidFill>
              </a:rPr>
              <a:t>你在服务客户过程中</a:t>
            </a:r>
            <a:r>
              <a:rPr lang="zh-CN" altLang="en-US" sz="1400" dirty="0">
                <a:solidFill>
                  <a:schemeClr val="tx1"/>
                </a:solidFill>
              </a:rPr>
              <a:t>，</a:t>
            </a:r>
            <a:r>
              <a:rPr lang="zh-CN" altLang="en-US" sz="1600" b="1" dirty="0">
                <a:solidFill>
                  <a:srgbClr val="FF0000"/>
                </a:solidFill>
              </a:rPr>
              <a:t>向投资者主动推介风险等级高于其风险承受能力的产品</a:t>
            </a:r>
            <a:r>
              <a:rPr lang="zh-CN" altLang="en-US" sz="1400" dirty="0">
                <a:solidFill>
                  <a:schemeClr val="tx1"/>
                </a:solidFill>
              </a:rPr>
              <a:t>；使用片面强调集中营销时间限制的措辞；</a:t>
            </a:r>
            <a:r>
              <a:rPr lang="zh-CN" altLang="en-US" sz="1400" dirty="0"/>
              <a:t>使用“安全”“年化收益率”等误导投资人进行风险判断的措辞</a:t>
            </a:r>
            <a:r>
              <a:rPr lang="zh-CN" altLang="en-US" sz="1400" dirty="0">
                <a:solidFill>
                  <a:schemeClr val="tx1"/>
                </a:solidFill>
              </a:rPr>
              <a:t>。</a:t>
            </a:r>
            <a:endParaRPr lang="zh-CN" altLang="en-US" sz="1400" dirty="0">
              <a:solidFill>
                <a:schemeClr val="tx1"/>
              </a:solidFill>
            </a:endParaRPr>
          </a:p>
          <a:p>
            <a:pPr algn="l"/>
            <a:r>
              <a:rPr lang="en-US" altLang="zh-CN" sz="1400" dirty="0">
                <a:solidFill>
                  <a:schemeClr val="tx1"/>
                </a:solidFill>
              </a:rPr>
              <a:t>        </a:t>
            </a:r>
            <a:r>
              <a:rPr lang="zh-CN" altLang="en-US" sz="1400" dirty="0">
                <a:solidFill>
                  <a:schemeClr val="tx1"/>
                </a:solidFill>
              </a:rPr>
              <a:t>上述行为违反了《证券期货投资者适当性管理办法》（证监会令第</a:t>
            </a:r>
            <a:r>
              <a:rPr lang="en-US" altLang="zh-CN" sz="1400" dirty="0">
                <a:solidFill>
                  <a:schemeClr val="tx1"/>
                </a:solidFill>
              </a:rPr>
              <a:t>130</a:t>
            </a:r>
            <a:r>
              <a:rPr lang="zh-CN" altLang="en-US" sz="1400" dirty="0">
                <a:solidFill>
                  <a:schemeClr val="tx1"/>
                </a:solidFill>
              </a:rPr>
              <a:t>号）第二十二条、《私募投资基金监督管理暂行办法》（证监会令第</a:t>
            </a:r>
            <a:r>
              <a:rPr lang="en-US" altLang="zh-CN" sz="1400" dirty="0">
                <a:solidFill>
                  <a:schemeClr val="tx1"/>
                </a:solidFill>
              </a:rPr>
              <a:t>105</a:t>
            </a:r>
            <a:r>
              <a:rPr lang="zh-CN" altLang="en-US" sz="1400" dirty="0">
                <a:solidFill>
                  <a:schemeClr val="tx1"/>
                </a:solidFill>
              </a:rPr>
              <a:t>号）第四条的规定</a:t>
            </a:r>
            <a:r>
              <a:rPr lang="zh-CN" altLang="en-US" sz="1400" dirty="0">
                <a:solidFill>
                  <a:schemeClr val="tx1"/>
                </a:solidFill>
              </a:rPr>
              <a:t>…… </a:t>
            </a:r>
            <a:endParaRPr lang="zh-CN" altLang="en-US" sz="1400" dirty="0">
              <a:solidFill>
                <a:schemeClr val="tx1"/>
              </a:solidFill>
            </a:endParaRPr>
          </a:p>
          <a:p>
            <a:pPr algn="l"/>
            <a:endParaRPr lang="zh-CN" altLang="en-US" sz="1400" dirty="0">
              <a:solidFill>
                <a:schemeClr val="tx1"/>
              </a:solidFill>
            </a:endParaRPr>
          </a:p>
          <a:p>
            <a:pPr algn="l"/>
            <a:r>
              <a:rPr lang="zh-CN" altLang="en-US" sz="1400" dirty="0">
                <a:solidFill>
                  <a:schemeClr val="tx1"/>
                </a:solidFill>
              </a:rPr>
              <a:t>                                                                                                 </a:t>
            </a:r>
            <a:r>
              <a:rPr lang="en-US" altLang="zh-CN" sz="1400" dirty="0">
                <a:solidFill>
                  <a:schemeClr val="tx1"/>
                </a:solidFill>
              </a:rPr>
              <a:t>       </a:t>
            </a:r>
            <a:r>
              <a:rPr lang="zh-CN" altLang="en-US" sz="1400" dirty="0">
                <a:solidFill>
                  <a:schemeClr val="tx1"/>
                </a:solidFill>
              </a:rPr>
              <a:t> 厦门证监局</a:t>
            </a:r>
            <a:endParaRPr lang="zh-CN" altLang="en-US" sz="1400" dirty="0">
              <a:solidFill>
                <a:schemeClr val="tx1"/>
              </a:solidFill>
            </a:endParaRPr>
          </a:p>
          <a:p>
            <a:pPr algn="l"/>
            <a:r>
              <a:rPr lang="zh-CN" altLang="en-US" sz="1400" dirty="0">
                <a:solidFill>
                  <a:schemeClr val="tx1"/>
                </a:solidFill>
              </a:rPr>
              <a:t>　　　　　　　                                                                                                      202</a:t>
            </a:r>
            <a:r>
              <a:rPr lang="en-US" altLang="zh-CN" sz="1400" dirty="0">
                <a:solidFill>
                  <a:schemeClr val="tx1"/>
                </a:solidFill>
              </a:rPr>
              <a:t>4</a:t>
            </a:r>
            <a:r>
              <a:rPr lang="zh-CN" altLang="en-US" sz="1400" dirty="0">
                <a:solidFill>
                  <a:schemeClr val="tx1"/>
                </a:solidFill>
              </a:rPr>
              <a:t>年</a:t>
            </a:r>
            <a:r>
              <a:rPr lang="en-US" altLang="zh-CN" sz="1400" dirty="0">
                <a:solidFill>
                  <a:schemeClr val="tx1"/>
                </a:solidFill>
              </a:rPr>
              <a:t>5</a:t>
            </a:r>
            <a:r>
              <a:rPr lang="zh-CN" altLang="en-US" sz="1400" dirty="0">
                <a:solidFill>
                  <a:schemeClr val="tx1"/>
                </a:solidFill>
              </a:rPr>
              <a:t>月</a:t>
            </a:r>
            <a:r>
              <a:rPr lang="en-US" altLang="zh-CN" sz="1400" dirty="0">
                <a:solidFill>
                  <a:schemeClr val="tx1"/>
                </a:solidFill>
              </a:rPr>
              <a:t>6</a:t>
            </a:r>
            <a:r>
              <a:rPr lang="zh-CN" altLang="en-US" sz="1400" dirty="0">
                <a:solidFill>
                  <a:schemeClr val="tx1"/>
                </a:solidFill>
              </a:rPr>
              <a:t>日 </a:t>
            </a:r>
            <a:r>
              <a:rPr lang="zh-CN" altLang="en-US" sz="1400" dirty="0"/>
              <a:t>    </a:t>
            </a:r>
            <a:r>
              <a:rPr lang="en-US" altLang="zh-CN" sz="1200" dirty="0">
                <a:solidFill>
                  <a:srgbClr val="0066CC"/>
                </a:solidFill>
                <a:latin typeface="微软雅黑" panose="020B0503020204020204" pitchFamily="34" charset="-122"/>
                <a:ea typeface="微软雅黑" panose="020B0503020204020204" pitchFamily="34" charset="-122"/>
              </a:rPr>
              <a:t>                                       </a:t>
            </a:r>
            <a:r>
              <a:rPr lang="en-US" altLang="zh-CN" sz="1200" dirty="0">
                <a:solidFill>
                  <a:schemeClr val="tx1"/>
                </a:solidFill>
                <a:latin typeface="微软雅黑" panose="020B0503020204020204" pitchFamily="34" charset="-122"/>
                <a:ea typeface="微软雅黑" panose="020B0503020204020204" pitchFamily="34" charset="-122"/>
              </a:rPr>
              <a:t> </a:t>
            </a:r>
            <a:endParaRPr lang="zh-CN" sz="1200" dirty="0">
              <a:solidFill>
                <a:schemeClr val="tx1"/>
              </a:solidFill>
              <a:latin typeface="微软雅黑" panose="020B0503020204020204" pitchFamily="34" charset="-122"/>
              <a:ea typeface="微软雅黑" panose="020B0503020204020204" pitchFamily="34" charset="-122"/>
            </a:endParaRPr>
          </a:p>
        </p:txBody>
      </p:sp>
      <p:sp>
        <p:nvSpPr>
          <p:cNvPr id="7" name="矩形 6"/>
          <p:cNvSpPr/>
          <p:nvPr/>
        </p:nvSpPr>
        <p:spPr>
          <a:xfrm flipV="1">
            <a:off x="0" y="0"/>
            <a:ext cx="9144000" cy="57150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57365" name="文本框 7"/>
          <p:cNvSpPr txBox="1"/>
          <p:nvPr/>
        </p:nvSpPr>
        <p:spPr>
          <a:xfrm>
            <a:off x="212725" y="100013"/>
            <a:ext cx="2351088" cy="368300"/>
          </a:xfrm>
          <a:prstGeom prst="rect">
            <a:avLst/>
          </a:prstGeom>
          <a:noFill/>
          <a:ln w="9525">
            <a:noFill/>
          </a:ln>
        </p:spPr>
        <p:txBody>
          <a:bodyPr>
            <a:spAutoFit/>
          </a:bodyPr>
          <a:lstStyle/>
          <a:p>
            <a:r>
              <a:rPr lang="zh-CN" altLang="en-US" b="1" dirty="0">
                <a:solidFill>
                  <a:schemeClr val="bg1"/>
                </a:solidFill>
                <a:latin typeface="黑体" panose="02010609060101010101" pitchFamily="49" charset="-122"/>
                <a:ea typeface="黑体" panose="02010609060101010101" pitchFamily="49" charset="-122"/>
                <a:sym typeface="+mn-ea"/>
              </a:rPr>
              <a:t>广东证券期货业协会</a:t>
            </a:r>
            <a:endParaRPr lang="zh-CN" altLang="en-US" b="1" dirty="0">
              <a:solidFill>
                <a:schemeClr val="bg1"/>
              </a:solidFill>
              <a:latin typeface="黑体" panose="02010609060101010101" pitchFamily="49" charset="-122"/>
              <a:ea typeface="黑体" panose="02010609060101010101" pitchFamily="49" charset="-122"/>
              <a:sym typeface="+mn-ea"/>
            </a:endParaRPr>
          </a:p>
        </p:txBody>
      </p:sp>
    </p:spTree>
  </p:cSld>
  <p:clrMapOvr>
    <a:masterClrMapping/>
  </p:clrMapOvr>
  <p:transition spd="slow">
    <p:fade/>
  </p:transition>
</p:sld>
</file>

<file path=ppt/tags/tag1.xml><?xml version="1.0" encoding="utf-8"?>
<p:tagLst xmlns:p="http://schemas.openxmlformats.org/presentationml/2006/main">
  <p:tag name="ISPRING_RESOURCE_PATHS_HASH_2" val="b4a3b0c3982f6bd199e911fef82da9ca3fd77bb"/>
  <p:tag name="COMMONDATA" val="eyJoZGlkIjoiNzM3NWNjYzlkMTgyOTc1ZTJhNzUyMjAxODk2MTA4NGQifQ=="/>
  <p:tag name="KSO_WPP_MARK_KEY" val="c7a20281-4471-4ac8-8ee0-0af1492621b8"/>
  <p:tag name="commondata" val="eyJoZGlkIjoiMzVlMWYxMmY4YTNmMzk3NmY4YWRjM2I5ZGIwODcwYTE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ln w="9525">
          <a:noFill/>
        </a:ln>
      </a:spPr>
      <a:bodyPr wrap="square">
        <a:noAutofit/>
      </a:bodyPr>
      <a:lstStyle>
        <a:defPPr algn="ctr">
          <a:defRPr lang="zh-CN" sz="2400" dirty="0">
            <a:solidFill>
              <a:srgbClr val="0066CC"/>
            </a:solidFill>
            <a:latin typeface="微软雅黑" panose="020B0503020204020204" pitchFamily="34" charset="-122"/>
            <a:ea typeface="微软雅黑" panose="020B0503020204020204" pitchFamily="34" charset="-122"/>
            <a:sym typeface="+mn-ea"/>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28099</Words>
  <Application>WPS 演示</Application>
  <PresentationFormat>全屏显示(16:9)</PresentationFormat>
  <Paragraphs>816</Paragraphs>
  <Slides>61</Slides>
  <Notes>40</Notes>
  <HiddenSlides>0</HiddenSlides>
  <MMClips>1</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61</vt:i4>
      </vt:variant>
    </vt:vector>
  </HeadingPairs>
  <TitlesOfParts>
    <vt:vector size="71" baseType="lpstr">
      <vt:lpstr>Arial</vt:lpstr>
      <vt:lpstr>宋体</vt:lpstr>
      <vt:lpstr>Wingdings</vt:lpstr>
      <vt:lpstr>微软雅黑</vt:lpstr>
      <vt:lpstr>黑体</vt:lpstr>
      <vt:lpstr>华文行楷</vt:lpstr>
      <vt:lpstr>Calibri</vt:lpstr>
      <vt:lpstr>Times New Roman</vt:lpstr>
      <vt:lpstr>Arial Unicode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AutoBVT</dc:creator>
  <cp:lastModifiedBy>胡永雄</cp:lastModifiedBy>
  <cp:revision>961</cp:revision>
  <dcterms:created xsi:type="dcterms:W3CDTF">2015-12-18T05:28:00Z</dcterms:created>
  <dcterms:modified xsi:type="dcterms:W3CDTF">2025-05-19T01:39:24Z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2052-12.1.0.20784</vt:lpwstr>
  </property>
  <property fmtid="{D5CDD505-2E9C-101B-9397-08002B2CF9AE}" pid="3" name="ICV">
    <vt:lpwstr>D9B790334BA64584BC2CF6C25C32AD4E_13</vt:lpwstr>
  </property>
</Properties>
</file>